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42"/>
  </p:notesMasterIdLst>
  <p:sldIdLst>
    <p:sldId id="257" r:id="rId2"/>
    <p:sldId id="262" r:id="rId3"/>
    <p:sldId id="263" r:id="rId4"/>
    <p:sldId id="264" r:id="rId5"/>
    <p:sldId id="256" r:id="rId6"/>
    <p:sldId id="300" r:id="rId7"/>
    <p:sldId id="258" r:id="rId8"/>
    <p:sldId id="296" r:id="rId9"/>
    <p:sldId id="297" r:id="rId10"/>
    <p:sldId id="265" r:id="rId11"/>
    <p:sldId id="261" r:id="rId12"/>
    <p:sldId id="295" r:id="rId13"/>
    <p:sldId id="282" r:id="rId14"/>
    <p:sldId id="275" r:id="rId15"/>
    <p:sldId id="276" r:id="rId16"/>
    <p:sldId id="279" r:id="rId17"/>
    <p:sldId id="277" r:id="rId18"/>
    <p:sldId id="278" r:id="rId19"/>
    <p:sldId id="280" r:id="rId20"/>
    <p:sldId id="299" r:id="rId21"/>
    <p:sldId id="281" r:id="rId22"/>
    <p:sldId id="298" r:id="rId23"/>
    <p:sldId id="283" r:id="rId24"/>
    <p:sldId id="284" r:id="rId25"/>
    <p:sldId id="285" r:id="rId26"/>
    <p:sldId id="286" r:id="rId27"/>
    <p:sldId id="287" r:id="rId28"/>
    <p:sldId id="288" r:id="rId29"/>
    <p:sldId id="289" r:id="rId30"/>
    <p:sldId id="292" r:id="rId31"/>
    <p:sldId id="293" r:id="rId32"/>
    <p:sldId id="272" r:id="rId33"/>
    <p:sldId id="273" r:id="rId34"/>
    <p:sldId id="274" r:id="rId35"/>
    <p:sldId id="291" r:id="rId36"/>
    <p:sldId id="269" r:id="rId37"/>
    <p:sldId id="301" r:id="rId38"/>
    <p:sldId id="270" r:id="rId39"/>
    <p:sldId id="302" r:id="rId40"/>
    <p:sldId id="30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42" autoAdjust="0"/>
    <p:restoredTop sz="94660"/>
  </p:normalViewPr>
  <p:slideViewPr>
    <p:cSldViewPr snapToGrid="0" snapToObjects="1">
      <p:cViewPr varScale="1">
        <p:scale>
          <a:sx n="68" d="100"/>
          <a:sy n="68" d="100"/>
        </p:scale>
        <p:origin x="-9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E6BDB8-8DB4-8142-B355-6AD29F76F499}" type="datetimeFigureOut">
              <a:rPr lang="en-US" smtClean="0"/>
              <a:t>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482A1-384C-CE44-A2AA-466BA90C3BE8}" type="slidenum">
              <a:rPr lang="en-US" smtClean="0"/>
              <a:t>‹#›</a:t>
            </a:fld>
            <a:endParaRPr lang="en-US"/>
          </a:p>
        </p:txBody>
      </p:sp>
    </p:spTree>
    <p:extLst>
      <p:ext uri="{BB962C8B-B14F-4D97-AF65-F5344CB8AC3E}">
        <p14:creationId xmlns:p14="http://schemas.microsoft.com/office/powerpoint/2010/main" val="12108959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080D9-D3E2-44A6-891B-0FFCA8F7F331}" type="slidenum">
              <a:rPr lang="en-US" smtClean="0"/>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C48A12DD-1818-3A48-B9AB-E79C57EB35AC}" type="datetimeFigureOut">
              <a:rPr lang="en-US" smtClean="0"/>
              <a:t>3/20/13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9DB4F118-37F0-274C-A779-6ECCB8AEC1A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48A12DD-1818-3A48-B9AB-E79C57EB35AC}"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F118-37F0-274C-A779-6ECCB8AEC1AE}"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48A12DD-1818-3A48-B9AB-E79C57EB35AC}"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F118-37F0-274C-A779-6ECCB8AEC1AE}"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48A12DD-1818-3A48-B9AB-E79C57EB35AC}" type="datetimeFigureOut">
              <a:rPr lang="en-US" smtClean="0"/>
              <a:t>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4F118-37F0-274C-A779-6ECCB8AEC1A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12DD-1818-3A48-B9AB-E79C57EB35AC}" type="datetimeFigureOut">
              <a:rPr lang="en-US" smtClean="0"/>
              <a:t>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4F118-37F0-274C-A779-6ECCB8AEC1A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A12DD-1818-3A48-B9AB-E79C57EB35AC}"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F118-37F0-274C-A779-6ECCB8AEC1A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A12DD-1818-3A48-B9AB-E79C57EB35AC}"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F118-37F0-274C-A779-6ECCB8AEC1AE}"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A12DD-1818-3A48-B9AB-E79C57EB35AC}"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F118-37F0-274C-A779-6ECCB8AEC1A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A12DD-1818-3A48-B9AB-E79C57EB35AC}"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F118-37F0-274C-A779-6ECCB8AEC1AE}"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A12DD-1818-3A48-B9AB-E79C57EB35AC}"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F118-37F0-274C-A779-6ECCB8AEC1A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48A12DD-1818-3A48-B9AB-E79C57EB35AC}" type="datetimeFigureOut">
              <a:rPr lang="en-US" smtClean="0"/>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F118-37F0-274C-A779-6ECCB8AEC1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48A12DD-1818-3A48-B9AB-E79C57EB35AC}" type="datetimeFigureOut">
              <a:rPr lang="en-US" smtClean="0"/>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F118-37F0-274C-A779-6ECCB8AEC1A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48A12DD-1818-3A48-B9AB-E79C57EB35AC}" type="datetimeFigureOut">
              <a:rPr lang="en-US" smtClean="0"/>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F118-37F0-274C-A779-6ECCB8AEC1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C48A12DD-1818-3A48-B9AB-E79C57EB35AC}" type="datetimeFigureOut">
              <a:rPr lang="en-US" smtClean="0"/>
              <a:t>3/20/13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9DB4F118-37F0-274C-A779-6ECCB8AEC1A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C48A12DD-1818-3A48-B9AB-E79C57EB35AC}" type="datetimeFigureOut">
              <a:rPr lang="en-US" smtClean="0"/>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F118-37F0-274C-A779-6ECCB8AEC1A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A12DD-1818-3A48-B9AB-E79C57EB35AC}" type="datetimeFigureOut">
              <a:rPr lang="en-US" smtClean="0"/>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4F118-37F0-274C-A779-6ECCB8AEC1A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A12DD-1818-3A48-B9AB-E79C57EB35AC}"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F118-37F0-274C-A779-6ECCB8AEC1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48A12DD-1818-3A48-B9AB-E79C57EB35AC}"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F118-37F0-274C-A779-6ECCB8AEC1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48A12DD-1818-3A48-B9AB-E79C57EB35AC}" type="datetimeFigureOut">
              <a:rPr lang="en-US" smtClean="0"/>
              <a:t>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B4F118-37F0-274C-A779-6ECCB8AEC1AE}"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48A12DD-1818-3A48-B9AB-E79C57EB35AC}"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4F118-37F0-274C-A779-6ECCB8AEC1AE}"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C48A12DD-1818-3A48-B9AB-E79C57EB35AC}" type="datetimeFigureOut">
              <a:rPr lang="en-US" smtClean="0"/>
              <a:t>3/20/13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9DB4F118-37F0-274C-A779-6ECCB8AEC1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4.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jpeg"/><Relationship Id="rId3" Type="http://schemas.openxmlformats.org/officeDocument/2006/relationships/image" Target="../media/image4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8.jpg"/><Relationship Id="rId3" Type="http://schemas.openxmlformats.org/officeDocument/2006/relationships/image" Target="../media/image4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 Id="rId3" Type="http://schemas.openxmlformats.org/officeDocument/2006/relationships/image" Target="../media/image5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489408"/>
          </a:xfrm>
        </p:spPr>
        <p:txBody>
          <a:bodyPr/>
          <a:lstStyle/>
          <a:p>
            <a:r>
              <a:rPr lang="fr-FR" dirty="0"/>
              <a:t>Collège National « Michel Le Brave » Ploiesti</a:t>
            </a:r>
            <a:r>
              <a:rPr lang="en-US" dirty="0"/>
              <a:t/>
            </a:r>
            <a:br>
              <a:rPr lang="en-US" dirty="0"/>
            </a:br>
            <a:endParaRPr lang="en-US" dirty="0"/>
          </a:p>
        </p:txBody>
      </p:sp>
      <p:sp>
        <p:nvSpPr>
          <p:cNvPr id="4" name="Rectangle 3"/>
          <p:cNvSpPr/>
          <p:nvPr/>
        </p:nvSpPr>
        <p:spPr>
          <a:xfrm>
            <a:off x="622642" y="2229244"/>
            <a:ext cx="8521358" cy="3877985"/>
          </a:xfrm>
          <a:prstGeom prst="rect">
            <a:avLst/>
          </a:prstGeom>
        </p:spPr>
        <p:txBody>
          <a:bodyPr wrap="square">
            <a:spAutoFit/>
          </a:bodyPr>
          <a:lstStyle/>
          <a:p>
            <a:endParaRPr lang="en-US" dirty="0"/>
          </a:p>
          <a:p>
            <a:r>
              <a:rPr lang="fr-FR" dirty="0"/>
              <a:t>Projet bilingue francophone: « De l’enseignement bilingue vers les filières Francophones »</a:t>
            </a:r>
            <a:endParaRPr lang="en-US" dirty="0"/>
          </a:p>
          <a:p>
            <a:r>
              <a:rPr lang="fr-FR" dirty="0"/>
              <a:t>Classe XI</a:t>
            </a:r>
            <a:r>
              <a:rPr lang="fr-FR" baseline="30000" dirty="0"/>
              <a:t>e</a:t>
            </a:r>
            <a:r>
              <a:rPr lang="fr-FR" dirty="0"/>
              <a:t> M</a:t>
            </a:r>
            <a:r>
              <a:rPr lang="fr-FR" baseline="-25000" dirty="0"/>
              <a:t>2</a:t>
            </a:r>
            <a:endParaRPr lang="en-US" dirty="0"/>
          </a:p>
          <a:p>
            <a:r>
              <a:rPr lang="fr-FR" baseline="-25000" dirty="0"/>
              <a:t> </a:t>
            </a:r>
            <a:endParaRPr lang="en-US" dirty="0"/>
          </a:p>
          <a:p>
            <a:r>
              <a:rPr lang="fr-FR" dirty="0"/>
              <a:t>Equipe pédagogique :</a:t>
            </a:r>
            <a:endParaRPr lang="en-US" dirty="0"/>
          </a:p>
          <a:p>
            <a:pPr lvl="0"/>
            <a:r>
              <a:rPr lang="fr-FR" dirty="0" smtClean="0"/>
              <a:t>-Proviseur</a:t>
            </a:r>
            <a:r>
              <a:rPr lang="fr-FR" dirty="0"/>
              <a:t> </a:t>
            </a:r>
            <a:r>
              <a:rPr lang="fr-FR" b="1" dirty="0"/>
              <a:t>: Professeur </a:t>
            </a:r>
            <a:r>
              <a:rPr lang="ro-RO" b="1" dirty="0"/>
              <a:t>Ţaga Gabriel</a:t>
            </a:r>
            <a:endParaRPr lang="en-US" b="1" dirty="0"/>
          </a:p>
          <a:p>
            <a:pPr lvl="0"/>
            <a:r>
              <a:rPr lang="fr-FR" dirty="0" smtClean="0"/>
              <a:t>-Professeur </a:t>
            </a:r>
            <a:r>
              <a:rPr lang="fr-FR" dirty="0" err="1"/>
              <a:t>coordonateur</a:t>
            </a:r>
            <a:r>
              <a:rPr lang="fr-FR" dirty="0"/>
              <a:t> </a:t>
            </a:r>
            <a:r>
              <a:rPr lang="fr-FR" b="1" dirty="0"/>
              <a:t>: Prof. </a:t>
            </a:r>
            <a:r>
              <a:rPr lang="fr-FR" b="1" dirty="0" err="1"/>
              <a:t>Rădulescu</a:t>
            </a:r>
            <a:r>
              <a:rPr lang="fr-FR" b="1" dirty="0"/>
              <a:t> </a:t>
            </a:r>
            <a:r>
              <a:rPr lang="ro-RO" b="1" dirty="0"/>
              <a:t>Carmen</a:t>
            </a:r>
            <a:endParaRPr lang="en-US" b="1" dirty="0"/>
          </a:p>
          <a:p>
            <a:pPr lvl="0"/>
            <a:r>
              <a:rPr lang="fr-FR" dirty="0" smtClean="0"/>
              <a:t>-Professeurs </a:t>
            </a:r>
            <a:r>
              <a:rPr lang="fr-FR" dirty="0"/>
              <a:t>de DNL :</a:t>
            </a:r>
            <a:endParaRPr lang="en-US" dirty="0"/>
          </a:p>
          <a:p>
            <a:pPr lvl="3"/>
            <a:r>
              <a:rPr lang="fr-FR" dirty="0" smtClean="0"/>
              <a:t>Physique</a:t>
            </a:r>
            <a:r>
              <a:rPr lang="fr-FR" dirty="0"/>
              <a:t> </a:t>
            </a:r>
            <a:r>
              <a:rPr lang="fr-FR" b="1" dirty="0"/>
              <a:t>: Prof. </a:t>
            </a:r>
            <a:r>
              <a:rPr lang="fr-FR" b="1" dirty="0" err="1"/>
              <a:t>Dubeţ</a:t>
            </a:r>
            <a:r>
              <a:rPr lang="fr-FR" b="1" dirty="0"/>
              <a:t> Irina</a:t>
            </a:r>
            <a:endParaRPr lang="en-US" b="1" dirty="0"/>
          </a:p>
          <a:p>
            <a:pPr lvl="3"/>
            <a:r>
              <a:rPr lang="fr-FR" dirty="0"/>
              <a:t>Biologie </a:t>
            </a:r>
            <a:r>
              <a:rPr lang="fr-FR" b="1" dirty="0"/>
              <a:t>: Prof. </a:t>
            </a:r>
            <a:r>
              <a:rPr lang="fr-FR" b="1" dirty="0" err="1"/>
              <a:t>Miricel</a:t>
            </a:r>
            <a:r>
              <a:rPr lang="fr-FR" b="1" dirty="0"/>
              <a:t> Florina</a:t>
            </a:r>
            <a:endParaRPr lang="en-US" b="1" dirty="0"/>
          </a:p>
          <a:p>
            <a:pPr lvl="3"/>
            <a:r>
              <a:rPr lang="fr-FR" dirty="0"/>
              <a:t>Economie </a:t>
            </a:r>
            <a:r>
              <a:rPr lang="fr-FR" b="1" dirty="0"/>
              <a:t>: Prof. </a:t>
            </a:r>
            <a:r>
              <a:rPr lang="fr-FR" b="1" dirty="0" err="1"/>
              <a:t>Ştefănescu</a:t>
            </a:r>
            <a:r>
              <a:rPr lang="fr-FR" b="1" dirty="0"/>
              <a:t> Carmen</a:t>
            </a:r>
            <a:endParaRPr lang="en-US" b="1" dirty="0"/>
          </a:p>
          <a:p>
            <a:r>
              <a:rPr lang="fr-FR" b="1" dirty="0"/>
              <a:t> </a:t>
            </a:r>
            <a:endParaRPr lang="en-US" b="1" dirty="0"/>
          </a:p>
          <a:p>
            <a:pPr lvl="0"/>
            <a:r>
              <a:rPr lang="fr-FR" dirty="0" smtClean="0"/>
              <a:t>-Professeur </a:t>
            </a:r>
            <a:r>
              <a:rPr lang="fr-FR" dirty="0"/>
              <a:t>enseignant le module interdisciplinaire : </a:t>
            </a:r>
            <a:r>
              <a:rPr lang="fr-FR" b="1" dirty="0"/>
              <a:t>Prof. </a:t>
            </a:r>
            <a:r>
              <a:rPr lang="fr-FR" b="1" dirty="0" err="1"/>
              <a:t>Rădulescu</a:t>
            </a:r>
            <a:r>
              <a:rPr lang="fr-FR" b="1" dirty="0"/>
              <a:t> Carmen</a:t>
            </a:r>
            <a:endParaRPr lang="en-US" b="1" dirty="0"/>
          </a:p>
          <a:p>
            <a:pPr lvl="0"/>
            <a:r>
              <a:rPr lang="fr-FR" dirty="0" smtClean="0"/>
              <a:t>-Professeur </a:t>
            </a:r>
            <a:r>
              <a:rPr lang="fr-FR" dirty="0"/>
              <a:t>de français </a:t>
            </a:r>
            <a:r>
              <a:rPr lang="fr-FR" b="1" dirty="0"/>
              <a:t>: Prof. </a:t>
            </a:r>
            <a:r>
              <a:rPr lang="fr-FR" b="1" dirty="0" err="1"/>
              <a:t>Roşu</a:t>
            </a:r>
            <a:r>
              <a:rPr lang="fr-FR" b="1" dirty="0"/>
              <a:t> Daniela</a:t>
            </a:r>
            <a:endParaRPr lang="en-US" b="1" dirty="0"/>
          </a:p>
        </p:txBody>
      </p:sp>
    </p:spTree>
    <p:extLst>
      <p:ext uri="{BB962C8B-B14F-4D97-AF65-F5344CB8AC3E}">
        <p14:creationId xmlns:p14="http://schemas.microsoft.com/office/powerpoint/2010/main" val="11825109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Les châtaignes - le remède de l’automne</a:t>
            </a:r>
            <a:r>
              <a:rPr lang="en-US" dirty="0"/>
              <a:t/>
            </a:r>
            <a:br>
              <a:rPr lang="en-US" dirty="0"/>
            </a:br>
            <a:endParaRPr lang="en-US" dirty="0"/>
          </a:p>
        </p:txBody>
      </p:sp>
      <p:sp>
        <p:nvSpPr>
          <p:cNvPr id="3" name="Content Placeholder 2"/>
          <p:cNvSpPr>
            <a:spLocks noGrp="1"/>
          </p:cNvSpPr>
          <p:nvPr>
            <p:ph idx="1"/>
          </p:nvPr>
        </p:nvSpPr>
        <p:spPr/>
        <p:txBody>
          <a:bodyPr/>
          <a:lstStyle/>
          <a:p>
            <a:r>
              <a:rPr lang="fr-FR" dirty="0"/>
              <a:t>Le châtaignier est utilisé pour les applications industrielles et pharmaceutiques.</a:t>
            </a:r>
            <a:endParaRPr lang="en-US" dirty="0"/>
          </a:p>
          <a:p>
            <a:r>
              <a:rPr lang="fr-FR" dirty="0"/>
              <a:t>La châtaigne est le fruit du châtaignier, riche en amidon, appelé marron lorsque l’amande est entière à l’intérieur de la même enveloppe. </a:t>
            </a:r>
            <a:endParaRPr lang="en-US" dirty="0"/>
          </a:p>
          <a:p>
            <a:pPr marL="0" indent="0">
              <a:buNone/>
            </a:pPr>
            <a:endParaRPr lang="en-US" dirty="0"/>
          </a:p>
        </p:txBody>
      </p:sp>
      <p:pic>
        <p:nvPicPr>
          <p:cNvPr id="4" name="Picture 3" descr="jardin_crema_picioare_cu_castane_250ml_dimex_ela_impex149238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252335"/>
            <a:ext cx="2445751" cy="2605665"/>
          </a:xfrm>
          <a:prstGeom prst="rect">
            <a:avLst/>
          </a:prstGeom>
        </p:spPr>
      </p:pic>
      <p:pic>
        <p:nvPicPr>
          <p:cNvPr id="5" name="Picture 4" descr="membra-crema-cu-extract-casta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919" y="3886919"/>
            <a:ext cx="2971081" cy="2971081"/>
          </a:xfrm>
          <a:prstGeom prst="rect">
            <a:avLst/>
          </a:prstGeom>
        </p:spPr>
      </p:pic>
    </p:spTree>
    <p:extLst>
      <p:ext uri="{BB962C8B-B14F-4D97-AF65-F5344CB8AC3E}">
        <p14:creationId xmlns:p14="http://schemas.microsoft.com/office/powerpoint/2010/main" val="40201139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04913"/>
            <a:ext cx="7313613" cy="868362"/>
          </a:xfrm>
        </p:spPr>
        <p:txBody>
          <a:bodyPr/>
          <a:lstStyle/>
          <a:p>
            <a:r>
              <a:rPr lang="fr-FR" b="1" dirty="0"/>
              <a:t>Les châtaignes - le remède de l’automne</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err="1" smtClean="0"/>
              <a:t>Dans</a:t>
            </a:r>
            <a:r>
              <a:rPr lang="en-US" dirty="0" smtClean="0"/>
              <a:t> </a:t>
            </a:r>
            <a:r>
              <a:rPr lang="en-US" dirty="0" err="1" smtClean="0"/>
              <a:t>l’industrie</a:t>
            </a:r>
            <a:r>
              <a:rPr lang="en-US" dirty="0" smtClean="0"/>
              <a:t> </a:t>
            </a:r>
            <a:r>
              <a:rPr lang="en-US" dirty="0" err="1" smtClean="0"/>
              <a:t>cosmétique</a:t>
            </a:r>
            <a:r>
              <a:rPr lang="en-US" dirty="0" smtClean="0"/>
              <a:t> les </a:t>
            </a:r>
            <a:r>
              <a:rPr lang="en-US" dirty="0" err="1" smtClean="0"/>
              <a:t>châtaignes</a:t>
            </a:r>
            <a:r>
              <a:rPr lang="en-US" dirty="0" smtClean="0"/>
              <a:t> </a:t>
            </a:r>
            <a:r>
              <a:rPr lang="en-US" dirty="0" err="1" smtClean="0"/>
              <a:t>sont</a:t>
            </a:r>
            <a:r>
              <a:rPr lang="en-US" dirty="0"/>
              <a:t> </a:t>
            </a:r>
            <a:r>
              <a:rPr lang="en-US" dirty="0" err="1"/>
              <a:t>utilisées</a:t>
            </a:r>
            <a:r>
              <a:rPr lang="en-US" dirty="0"/>
              <a:t> </a:t>
            </a:r>
            <a:r>
              <a:rPr lang="en-US" dirty="0" err="1" smtClean="0"/>
              <a:t>comme</a:t>
            </a:r>
            <a:r>
              <a:rPr lang="en-US" dirty="0" smtClean="0"/>
              <a:t> </a:t>
            </a:r>
            <a:r>
              <a:rPr lang="en-US" dirty="0" err="1" smtClean="0"/>
              <a:t>matière</a:t>
            </a:r>
            <a:r>
              <a:rPr lang="en-US" dirty="0"/>
              <a:t> première </a:t>
            </a:r>
            <a:r>
              <a:rPr lang="en-US" dirty="0" smtClean="0"/>
              <a:t>pour </a:t>
            </a:r>
            <a:r>
              <a:rPr lang="en-US" dirty="0"/>
              <a:t>les </a:t>
            </a:r>
            <a:r>
              <a:rPr lang="en-US" dirty="0" err="1"/>
              <a:t>crémes</a:t>
            </a:r>
            <a:r>
              <a:rPr lang="en-US" dirty="0"/>
              <a:t> de santé </a:t>
            </a:r>
            <a:r>
              <a:rPr lang="en-US" dirty="0" smtClean="0"/>
              <a:t>pour la </a:t>
            </a:r>
            <a:r>
              <a:rPr lang="en-US" dirty="0" err="1" smtClean="0"/>
              <a:t>peau</a:t>
            </a:r>
            <a:r>
              <a:rPr lang="en-US" dirty="0" smtClean="0"/>
              <a:t> </a:t>
            </a:r>
            <a:r>
              <a:rPr lang="en-US" dirty="0"/>
              <a:t>et </a:t>
            </a:r>
            <a:r>
              <a:rPr lang="en-US" dirty="0" err="1" smtClean="0"/>
              <a:t>l’enlèvement</a:t>
            </a:r>
            <a:r>
              <a:rPr lang="en-US" dirty="0" smtClean="0"/>
              <a:t> des rides.</a:t>
            </a:r>
            <a:endParaRPr lang="en-US" dirty="0"/>
          </a:p>
        </p:txBody>
      </p:sp>
      <p:pic>
        <p:nvPicPr>
          <p:cNvPr id="4" name="Picture 3" descr="p10103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746" y="3962709"/>
            <a:ext cx="4758172" cy="2675772"/>
          </a:xfrm>
          <a:prstGeom prst="rect">
            <a:avLst/>
          </a:prstGeom>
        </p:spPr>
      </p:pic>
    </p:spTree>
    <p:extLst>
      <p:ext uri="{BB962C8B-B14F-4D97-AF65-F5344CB8AC3E}">
        <p14:creationId xmlns:p14="http://schemas.microsoft.com/office/powerpoint/2010/main" val="32600312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66776"/>
            <a:ext cx="7313613" cy="868362"/>
          </a:xfrm>
        </p:spPr>
        <p:txBody>
          <a:bodyPr/>
          <a:lstStyle/>
          <a:p>
            <a:r>
              <a:rPr lang="fr-FR" b="1" dirty="0"/>
              <a:t>Quels sont les agents qui polluent Le Boulevard des Châtaigniers?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fr-FR" dirty="0"/>
              <a:t> </a:t>
            </a:r>
            <a:endParaRPr lang="en-US" dirty="0"/>
          </a:p>
          <a:p>
            <a:r>
              <a:rPr lang="fr-FR" dirty="0"/>
              <a:t>La pollution est une dégradation de l’environnement par l’introduction dans l’air, l’eau au sol de matières n’étant pas présentes naturellement dans le milieu. Elle entraîne une perturbation de l’écosystème dont les conséquences peuvent aller jusqu’à la migration ou l’extinction de certaines espèces incapables de s’adapter au changement. </a:t>
            </a:r>
            <a:endParaRPr lang="en-US" dirty="0"/>
          </a:p>
          <a:p>
            <a:endParaRPr lang="en-US" dirty="0"/>
          </a:p>
        </p:txBody>
      </p:sp>
    </p:spTree>
    <p:extLst>
      <p:ext uri="{BB962C8B-B14F-4D97-AF65-F5344CB8AC3E}">
        <p14:creationId xmlns:p14="http://schemas.microsoft.com/office/powerpoint/2010/main" val="12797858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adu\Desktop\AcidRain1.jpg"/>
          <p:cNvPicPr>
            <a:picLocks noChangeAspect="1" noChangeArrowheads="1"/>
          </p:cNvPicPr>
          <p:nvPr/>
        </p:nvPicPr>
        <p:blipFill>
          <a:blip r:embed="rId2" cstate="print"/>
          <a:srcRect/>
          <a:stretch>
            <a:fillRect/>
          </a:stretch>
        </p:blipFill>
        <p:spPr bwMode="auto">
          <a:xfrm>
            <a:off x="381000" y="838200"/>
            <a:ext cx="8396457" cy="6019800"/>
          </a:xfrm>
          <a:prstGeom prst="rect">
            <a:avLst/>
          </a:prstGeom>
          <a:noFill/>
        </p:spPr>
      </p:pic>
      <p:sp>
        <p:nvSpPr>
          <p:cNvPr id="5" name="Title 4"/>
          <p:cNvSpPr>
            <a:spLocks noGrp="1"/>
          </p:cNvSpPr>
          <p:nvPr>
            <p:ph type="title"/>
          </p:nvPr>
        </p:nvSpPr>
        <p:spPr>
          <a:xfrm>
            <a:off x="533400" y="228600"/>
            <a:ext cx="8229600" cy="838200"/>
          </a:xfrm>
        </p:spPr>
        <p:txBody>
          <a:bodyPr>
            <a:normAutofit fontScale="90000"/>
          </a:bodyPr>
          <a:lstStyle/>
          <a:p>
            <a:r>
              <a:rPr lang="fr-FR" b="1" dirty="0"/>
              <a:t>SO</a:t>
            </a:r>
            <a:r>
              <a:rPr lang="fr-FR" b="1" baseline="-25000" dirty="0"/>
              <a:t>2</a:t>
            </a:r>
            <a:r>
              <a:rPr lang="en-US" dirty="0"/>
              <a:t/>
            </a:r>
            <a:br>
              <a:rPr lang="en-US" dirty="0"/>
            </a:br>
            <a:endParaRPr lang="en-US" dirty="0"/>
          </a:p>
        </p:txBody>
      </p:sp>
      <p:sp>
        <p:nvSpPr>
          <p:cNvPr id="2" name="TextBox 1"/>
          <p:cNvSpPr txBox="1"/>
          <p:nvPr/>
        </p:nvSpPr>
        <p:spPr>
          <a:xfrm>
            <a:off x="786965" y="357770"/>
            <a:ext cx="1591816" cy="646331"/>
          </a:xfrm>
          <a:prstGeom prst="rect">
            <a:avLst/>
          </a:prstGeom>
          <a:no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31648192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du\Desktop\Diossido_di_azoto.jpg"/>
          <p:cNvPicPr>
            <a:picLocks noChangeAspect="1" noChangeArrowheads="1"/>
          </p:cNvPicPr>
          <p:nvPr/>
        </p:nvPicPr>
        <p:blipFill>
          <a:blip r:embed="rId2" cstate="print"/>
          <a:srcRect/>
          <a:stretch>
            <a:fillRect/>
          </a:stretch>
        </p:blipFill>
        <p:spPr bwMode="auto">
          <a:xfrm>
            <a:off x="1295400" y="1371600"/>
            <a:ext cx="6775392" cy="51054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2"/>
          <p:cNvSpPr>
            <a:spLocks noGrp="1"/>
          </p:cNvSpPr>
          <p:nvPr>
            <p:ph type="title"/>
          </p:nvPr>
        </p:nvSpPr>
        <p:spPr>
          <a:xfrm>
            <a:off x="228600" y="152400"/>
            <a:ext cx="8229600" cy="1143000"/>
          </a:xfrm>
        </p:spPr>
        <p:txBody>
          <a:bodyPr/>
          <a:lstStyle/>
          <a:p>
            <a:r>
              <a:rPr lang="en-US" dirty="0"/>
              <a:t>NO</a:t>
            </a:r>
            <a:r>
              <a:rPr lang="en-US" baseline="-25000" dirty="0"/>
              <a:t>2</a:t>
            </a:r>
            <a:endParaRPr lang="en-US" dirty="0"/>
          </a:p>
        </p:txBody>
      </p:sp>
      <p:sp>
        <p:nvSpPr>
          <p:cNvPr id="2" name="TextBox 1"/>
          <p:cNvSpPr txBox="1"/>
          <p:nvPr/>
        </p:nvSpPr>
        <p:spPr>
          <a:xfrm>
            <a:off x="822736" y="393547"/>
            <a:ext cx="1663359" cy="646331"/>
          </a:xfrm>
          <a:prstGeom prst="rect">
            <a:avLst/>
          </a:prstGeom>
          <a:noFill/>
        </p:spPr>
        <p:txBody>
          <a:bodyPr wrap="square" rtlCol="0">
            <a:spAutoFit/>
          </a:bodyPr>
          <a:lstStyle/>
          <a:p>
            <a:r>
              <a:rPr lang="en-US" dirty="0" smtClean="0"/>
              <a:t> </a:t>
            </a:r>
          </a:p>
          <a:p>
            <a:endParaRPr lang="en-US" dirty="0"/>
          </a:p>
        </p:txBody>
      </p:sp>
    </p:spTree>
    <p:extLst>
      <p:ext uri="{BB962C8B-B14F-4D97-AF65-F5344CB8AC3E}">
        <p14:creationId xmlns:p14="http://schemas.microsoft.com/office/powerpoint/2010/main" val="12135697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du\Desktop\PROIECT\No2 EU.jpg"/>
          <p:cNvPicPr>
            <a:picLocks noChangeAspect="1" noChangeArrowheads="1"/>
          </p:cNvPicPr>
          <p:nvPr/>
        </p:nvPicPr>
        <p:blipFill>
          <a:blip r:embed="rId2" cstate="print"/>
          <a:srcRect/>
          <a:stretch>
            <a:fillRect/>
          </a:stretch>
        </p:blipFill>
        <p:spPr bwMode="auto">
          <a:xfrm>
            <a:off x="457200" y="0"/>
            <a:ext cx="8686800" cy="6856248"/>
          </a:xfrm>
          <a:prstGeom prst="rect">
            <a:avLst/>
          </a:prstGeom>
          <a:noFill/>
        </p:spPr>
      </p:pic>
    </p:spTree>
    <p:extLst>
      <p:ext uri="{BB962C8B-B14F-4D97-AF65-F5344CB8AC3E}">
        <p14:creationId xmlns:p14="http://schemas.microsoft.com/office/powerpoint/2010/main" val="36153553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latin typeface="Garamond" pitchFamily="18" charset="0"/>
              </a:rPr>
              <a:t>N</a:t>
            </a:r>
            <a:r>
              <a:rPr lang="en-US" dirty="0" err="1" smtClean="0">
                <a:latin typeface="Garamond" pitchFamily="18" charset="0"/>
              </a:rPr>
              <a:t>ormes</a:t>
            </a:r>
            <a:r>
              <a:rPr lang="en-US" dirty="0" smtClean="0">
                <a:latin typeface="Garamond" pitchFamily="18" charset="0"/>
              </a:rPr>
              <a:t> </a:t>
            </a:r>
            <a:r>
              <a:rPr lang="en-US" dirty="0" err="1" smtClean="0">
                <a:latin typeface="Garamond" pitchFamily="18" charset="0"/>
              </a:rPr>
              <a:t>européennes</a:t>
            </a:r>
            <a:endParaRPr lang="en-US" dirty="0">
              <a:latin typeface="Garamond" pitchFamily="18" charset="0"/>
            </a:endParaRPr>
          </a:p>
        </p:txBody>
      </p:sp>
      <p:sp>
        <p:nvSpPr>
          <p:cNvPr id="5" name="Content Placeholder 4"/>
          <p:cNvSpPr>
            <a:spLocks noGrp="1"/>
          </p:cNvSpPr>
          <p:nvPr>
            <p:ph idx="1"/>
          </p:nvPr>
        </p:nvSpPr>
        <p:spPr/>
        <p:txBody>
          <a:bodyPr>
            <a:normAutofit/>
          </a:bodyPr>
          <a:lstStyle/>
          <a:p>
            <a:r>
              <a:rPr lang="fr-FR" sz="2800" b="1" i="1" dirty="0"/>
              <a:t>Toutes les valeurs qui dépassent 40 </a:t>
            </a:r>
            <a:r>
              <a:rPr lang="fr-FR" sz="2800" b="1" i="1" dirty="0" err="1"/>
              <a:t>ug</a:t>
            </a:r>
            <a:r>
              <a:rPr lang="fr-FR" sz="2800" b="1" i="1" dirty="0"/>
              <a:t>/m3  pendant un an représentent un danger pour la population</a:t>
            </a:r>
            <a:endParaRPr lang="en-US" sz="2800" b="1" i="1" dirty="0"/>
          </a:p>
          <a:p>
            <a:endParaRPr lang="en-US" sz="2800" b="1" i="1" dirty="0"/>
          </a:p>
          <a:p>
            <a:r>
              <a:rPr lang="fr-FR" sz="2800" b="1" i="1" dirty="0"/>
              <a:t>Toutes les valeurs qui dépassent 30 </a:t>
            </a:r>
            <a:r>
              <a:rPr lang="fr-FR" sz="2800" b="1" i="1" dirty="0" err="1"/>
              <a:t>ug</a:t>
            </a:r>
            <a:r>
              <a:rPr lang="fr-FR" sz="2800" b="1" i="1" dirty="0"/>
              <a:t>/m3 pendant un an représentent un danger pour la végétation</a:t>
            </a:r>
            <a:endParaRPr lang="en-US" sz="2800" b="1" i="1" dirty="0"/>
          </a:p>
          <a:p>
            <a:pPr marL="0" indent="0">
              <a:buNone/>
            </a:pPr>
            <a:endParaRPr lang="fr-FR" sz="2800" b="1" i="1" dirty="0" smtClean="0"/>
          </a:p>
        </p:txBody>
      </p:sp>
    </p:spTree>
    <p:extLst>
      <p:ext uri="{BB962C8B-B14F-4D97-AF65-F5344CB8AC3E}">
        <p14:creationId xmlns:p14="http://schemas.microsoft.com/office/powerpoint/2010/main" val="40132359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du\Desktop\PROIECT\NO2-28.jpg"/>
          <p:cNvPicPr>
            <a:picLocks noChangeAspect="1" noChangeArrowheads="1"/>
          </p:cNvPicPr>
          <p:nvPr/>
        </p:nvPicPr>
        <p:blipFill>
          <a:blip r:embed="rId2" cstate="print"/>
          <a:srcRect/>
          <a:stretch>
            <a:fillRect/>
          </a:stretch>
        </p:blipFill>
        <p:spPr bwMode="auto">
          <a:xfrm>
            <a:off x="0" y="228600"/>
            <a:ext cx="9179169" cy="6629400"/>
          </a:xfrm>
          <a:prstGeom prst="rect">
            <a:avLst/>
          </a:prstGeom>
          <a:noFill/>
        </p:spPr>
      </p:pic>
    </p:spTree>
    <p:extLst>
      <p:ext uri="{BB962C8B-B14F-4D97-AF65-F5344CB8AC3E}">
        <p14:creationId xmlns:p14="http://schemas.microsoft.com/office/powerpoint/2010/main" val="2955630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du\Desktop\Fizica\Monitorizare\NO2\NO2-03.jpg"/>
          <p:cNvPicPr>
            <a:picLocks noChangeAspect="1" noChangeArrowheads="1"/>
          </p:cNvPicPr>
          <p:nvPr/>
        </p:nvPicPr>
        <p:blipFill>
          <a:blip r:embed="rId2" cstate="print"/>
          <a:srcRect/>
          <a:stretch>
            <a:fillRect/>
          </a:stretch>
        </p:blipFill>
        <p:spPr bwMode="auto">
          <a:xfrm>
            <a:off x="0" y="228600"/>
            <a:ext cx="9179170" cy="6629400"/>
          </a:xfrm>
          <a:prstGeom prst="rect">
            <a:avLst/>
          </a:prstGeom>
          <a:noFill/>
        </p:spPr>
      </p:pic>
    </p:spTree>
    <p:extLst>
      <p:ext uri="{BB962C8B-B14F-4D97-AF65-F5344CB8AC3E}">
        <p14:creationId xmlns:p14="http://schemas.microsoft.com/office/powerpoint/2010/main" val="34811898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Radu\Desktop\PROIECT\NO2 pendat un an.jpg"/>
          <p:cNvPicPr>
            <a:picLocks noChangeAspect="1" noChangeArrowheads="1"/>
          </p:cNvPicPr>
          <p:nvPr/>
        </p:nvPicPr>
        <p:blipFill>
          <a:blip r:embed="rId2" cstate="print"/>
          <a:srcRect/>
          <a:stretch>
            <a:fillRect/>
          </a:stretch>
        </p:blipFill>
        <p:spPr bwMode="auto">
          <a:xfrm>
            <a:off x="-1" y="762000"/>
            <a:ext cx="9144001" cy="4648200"/>
          </a:xfrm>
          <a:prstGeom prst="rect">
            <a:avLst/>
          </a:prstGeom>
          <a:noFill/>
        </p:spPr>
      </p:pic>
    </p:spTree>
    <p:extLst>
      <p:ext uri="{BB962C8B-B14F-4D97-AF65-F5344CB8AC3E}">
        <p14:creationId xmlns:p14="http://schemas.microsoft.com/office/powerpoint/2010/main" val="30398732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Équipes</a:t>
            </a:r>
            <a:r>
              <a:rPr lang="en-US" dirty="0" smtClean="0"/>
              <a:t> </a:t>
            </a:r>
            <a:endParaRPr lang="en-US" dirty="0"/>
          </a:p>
        </p:txBody>
      </p:sp>
      <p:sp>
        <p:nvSpPr>
          <p:cNvPr id="3" name="Content Placeholder 2"/>
          <p:cNvSpPr>
            <a:spLocks noGrp="1"/>
          </p:cNvSpPr>
          <p:nvPr>
            <p:ph idx="1"/>
          </p:nvPr>
        </p:nvSpPr>
        <p:spPr>
          <a:xfrm>
            <a:off x="3041468" y="2320627"/>
            <a:ext cx="3135534" cy="4725532"/>
          </a:xfrm>
        </p:spPr>
        <p:txBody>
          <a:bodyPr/>
          <a:lstStyle/>
          <a:p>
            <a:r>
              <a:rPr lang="en-US" sz="2800" b="1" i="1" u="sng" dirty="0" err="1" smtClean="0"/>
              <a:t>Biologie</a:t>
            </a:r>
            <a:r>
              <a:rPr lang="en-US" b="1" i="1" dirty="0" smtClean="0"/>
              <a:t> :</a:t>
            </a:r>
          </a:p>
          <a:p>
            <a:r>
              <a:rPr lang="en-US" dirty="0" err="1" smtClean="0"/>
              <a:t>Vulpe</a:t>
            </a:r>
            <a:r>
              <a:rPr lang="en-US" dirty="0" smtClean="0"/>
              <a:t> </a:t>
            </a:r>
            <a:r>
              <a:rPr lang="en-US" dirty="0" err="1" smtClean="0"/>
              <a:t>Sorina</a:t>
            </a:r>
            <a:endParaRPr lang="en-US" dirty="0" smtClean="0"/>
          </a:p>
          <a:p>
            <a:r>
              <a:rPr lang="en-US" dirty="0" smtClean="0"/>
              <a:t>Constantinescu </a:t>
            </a:r>
            <a:r>
              <a:rPr lang="en-US" dirty="0" err="1" smtClean="0"/>
              <a:t>Vlad</a:t>
            </a:r>
            <a:endParaRPr lang="en-US" dirty="0" smtClean="0"/>
          </a:p>
          <a:p>
            <a:r>
              <a:rPr lang="en-US" dirty="0" err="1" smtClean="0"/>
              <a:t>Vasii</a:t>
            </a:r>
            <a:r>
              <a:rPr lang="en-US" dirty="0" smtClean="0"/>
              <a:t> Beatrice </a:t>
            </a:r>
          </a:p>
          <a:p>
            <a:r>
              <a:rPr lang="en-US" dirty="0" err="1" smtClean="0"/>
              <a:t>Radulescu</a:t>
            </a:r>
            <a:r>
              <a:rPr lang="en-US" dirty="0" smtClean="0"/>
              <a:t> Andrei </a:t>
            </a:r>
            <a:endParaRPr lang="en-US" dirty="0"/>
          </a:p>
        </p:txBody>
      </p:sp>
      <p:pic>
        <p:nvPicPr>
          <p:cNvPr id="6" name="Picture 5" descr="casta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6066"/>
            <a:ext cx="2853336" cy="4280614"/>
          </a:xfrm>
          <a:prstGeom prst="rect">
            <a:avLst/>
          </a:prstGeom>
        </p:spPr>
      </p:pic>
      <p:pic>
        <p:nvPicPr>
          <p:cNvPr id="7" name="Picture 6" descr="castane-foto-lucian-muntean_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587" y="2446066"/>
            <a:ext cx="2941413" cy="4394200"/>
          </a:xfrm>
          <a:prstGeom prst="rect">
            <a:avLst/>
          </a:prstGeom>
        </p:spPr>
      </p:pic>
    </p:spTree>
    <p:extLst>
      <p:ext uri="{BB962C8B-B14F-4D97-AF65-F5344CB8AC3E}">
        <p14:creationId xmlns:p14="http://schemas.microsoft.com/office/powerpoint/2010/main" val="31537544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114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35577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adu\Desktop\Fizica\Poze facultate Fiz\DSC_1141.jpg"/>
          <p:cNvPicPr>
            <a:picLocks noChangeAspect="1" noChangeArrowheads="1"/>
          </p:cNvPicPr>
          <p:nvPr/>
        </p:nvPicPr>
        <p:blipFill>
          <a:blip r:embed="rId2" cstate="print"/>
          <a:srcRect/>
          <a:stretch>
            <a:fillRect/>
          </a:stretch>
        </p:blipFill>
        <p:spPr bwMode="auto">
          <a:xfrm>
            <a:off x="62436" y="762000"/>
            <a:ext cx="8929164" cy="609600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533400" y="0"/>
            <a:ext cx="8153400" cy="990600"/>
          </a:xfrm>
        </p:spPr>
        <p:txBody>
          <a:bodyPr/>
          <a:lstStyle/>
          <a:p>
            <a:r>
              <a:rPr lang="en-US" dirty="0" err="1" smtClean="0"/>
              <a:t>Transformata</a:t>
            </a:r>
            <a:r>
              <a:rPr lang="en-US" dirty="0" smtClean="0"/>
              <a:t> Fourier</a:t>
            </a:r>
            <a:endParaRPr lang="en-US" dirty="0"/>
          </a:p>
        </p:txBody>
      </p:sp>
    </p:spTree>
    <p:extLst>
      <p:ext uri="{BB962C8B-B14F-4D97-AF65-F5344CB8AC3E}">
        <p14:creationId xmlns:p14="http://schemas.microsoft.com/office/powerpoint/2010/main" val="20066119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adu\Desktop\AcidRain1.jpg"/>
          <p:cNvPicPr>
            <a:picLocks noChangeAspect="1" noChangeArrowheads="1"/>
          </p:cNvPicPr>
          <p:nvPr/>
        </p:nvPicPr>
        <p:blipFill>
          <a:blip r:embed="rId2" cstate="print"/>
          <a:srcRect/>
          <a:stretch>
            <a:fillRect/>
          </a:stretch>
        </p:blipFill>
        <p:spPr bwMode="auto">
          <a:xfrm>
            <a:off x="381000" y="838200"/>
            <a:ext cx="8396457" cy="6019800"/>
          </a:xfrm>
          <a:prstGeom prst="rect">
            <a:avLst/>
          </a:prstGeom>
          <a:noFill/>
        </p:spPr>
      </p:pic>
      <p:sp>
        <p:nvSpPr>
          <p:cNvPr id="5" name="Title 4"/>
          <p:cNvSpPr>
            <a:spLocks noGrp="1"/>
          </p:cNvSpPr>
          <p:nvPr>
            <p:ph type="title"/>
          </p:nvPr>
        </p:nvSpPr>
        <p:spPr>
          <a:xfrm>
            <a:off x="533400" y="228600"/>
            <a:ext cx="8229600" cy="838200"/>
          </a:xfrm>
        </p:spPr>
        <p:txBody>
          <a:bodyPr>
            <a:normAutofit fontScale="90000"/>
          </a:bodyPr>
          <a:lstStyle/>
          <a:p>
            <a:r>
              <a:rPr lang="fr-FR" b="1" dirty="0"/>
              <a:t>SO</a:t>
            </a:r>
            <a:r>
              <a:rPr lang="fr-FR" b="1" baseline="-25000" dirty="0"/>
              <a:t>2</a:t>
            </a:r>
            <a:r>
              <a:rPr lang="en-US" dirty="0"/>
              <a:t/>
            </a:r>
            <a:br>
              <a:rPr lang="en-US" dirty="0"/>
            </a:br>
            <a:endParaRPr lang="en-US" dirty="0"/>
          </a:p>
        </p:txBody>
      </p:sp>
    </p:spTree>
    <p:extLst>
      <p:ext uri="{BB962C8B-B14F-4D97-AF65-F5344CB8AC3E}">
        <p14:creationId xmlns:p14="http://schemas.microsoft.com/office/powerpoint/2010/main" val="9222423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latin typeface="Garamond" pitchFamily="18" charset="0"/>
              </a:rPr>
              <a:t>N</a:t>
            </a:r>
            <a:r>
              <a:rPr lang="en-US" dirty="0" err="1" smtClean="0">
                <a:latin typeface="Garamond" pitchFamily="18" charset="0"/>
              </a:rPr>
              <a:t>ormes</a:t>
            </a:r>
            <a:r>
              <a:rPr lang="en-US" dirty="0" smtClean="0">
                <a:latin typeface="Garamond" pitchFamily="18" charset="0"/>
              </a:rPr>
              <a:t> </a:t>
            </a:r>
            <a:r>
              <a:rPr lang="en-US" dirty="0" err="1" smtClean="0">
                <a:latin typeface="Garamond" pitchFamily="18" charset="0"/>
              </a:rPr>
              <a:t>européennes</a:t>
            </a:r>
            <a:endParaRPr lang="en-US" dirty="0">
              <a:latin typeface="Garamond" pitchFamily="18" charset="0"/>
            </a:endParaRPr>
          </a:p>
        </p:txBody>
      </p:sp>
      <p:sp>
        <p:nvSpPr>
          <p:cNvPr id="5" name="Content Placeholder 4"/>
          <p:cNvSpPr>
            <a:spLocks noGrp="1"/>
          </p:cNvSpPr>
          <p:nvPr>
            <p:ph idx="1"/>
          </p:nvPr>
        </p:nvSpPr>
        <p:spPr/>
        <p:txBody>
          <a:bodyPr>
            <a:normAutofit/>
          </a:bodyPr>
          <a:lstStyle/>
          <a:p>
            <a:endParaRPr lang="fr-FR" dirty="0" smtClean="0"/>
          </a:p>
          <a:p>
            <a:endParaRPr lang="fr-FR" dirty="0" smtClean="0"/>
          </a:p>
          <a:p>
            <a:r>
              <a:rPr lang="fr-FR" dirty="0" smtClean="0"/>
              <a:t>Toutes les valeurs qui dépassent </a:t>
            </a:r>
            <a:r>
              <a:rPr lang="fr-FR" dirty="0" smtClean="0">
                <a:solidFill>
                  <a:srgbClr val="FF0000"/>
                </a:solidFill>
              </a:rPr>
              <a:t>20 </a:t>
            </a:r>
            <a:r>
              <a:rPr lang="fr-FR" dirty="0" err="1" smtClean="0">
                <a:solidFill>
                  <a:srgbClr val="FF0000"/>
                </a:solidFill>
              </a:rPr>
              <a:t>ug</a:t>
            </a:r>
            <a:r>
              <a:rPr lang="fr-FR" dirty="0" smtClean="0">
                <a:solidFill>
                  <a:srgbClr val="FF0000"/>
                </a:solidFill>
              </a:rPr>
              <a:t>/m</a:t>
            </a:r>
            <a:r>
              <a:rPr lang="fr-FR" baseline="30000" dirty="0" smtClean="0">
                <a:solidFill>
                  <a:srgbClr val="FF0000"/>
                </a:solidFill>
              </a:rPr>
              <a:t>3</a:t>
            </a:r>
            <a:r>
              <a:rPr lang="fr-FR" dirty="0" smtClean="0">
                <a:solidFill>
                  <a:srgbClr val="FF0000"/>
                </a:solidFill>
              </a:rPr>
              <a:t> </a:t>
            </a:r>
            <a:r>
              <a:rPr lang="fr-FR" dirty="0" smtClean="0"/>
              <a:t>pendant un an représente un danger pour la végétation</a:t>
            </a:r>
            <a:endParaRPr lang="en-US" dirty="0"/>
          </a:p>
        </p:txBody>
      </p:sp>
    </p:spTree>
    <p:extLst>
      <p:ext uri="{BB962C8B-B14F-4D97-AF65-F5344CB8AC3E}">
        <p14:creationId xmlns:p14="http://schemas.microsoft.com/office/powerpoint/2010/main" val="22234480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Radu\Desktop\PROIECT\SO2 26.02.2013.jpg"/>
          <p:cNvPicPr>
            <a:picLocks noChangeAspect="1" noChangeArrowheads="1"/>
          </p:cNvPicPr>
          <p:nvPr/>
        </p:nvPicPr>
        <p:blipFill>
          <a:blip r:embed="rId2" cstate="print"/>
          <a:srcRect/>
          <a:stretch>
            <a:fillRect/>
          </a:stretch>
        </p:blipFill>
        <p:spPr bwMode="auto">
          <a:xfrm>
            <a:off x="0" y="1981200"/>
            <a:ext cx="9277184" cy="3962400"/>
          </a:xfrm>
          <a:prstGeom prst="rect">
            <a:avLst/>
          </a:prstGeom>
          <a:noFill/>
        </p:spPr>
      </p:pic>
    </p:spTree>
    <p:extLst>
      <p:ext uri="{BB962C8B-B14F-4D97-AF65-F5344CB8AC3E}">
        <p14:creationId xmlns:p14="http://schemas.microsoft.com/office/powerpoint/2010/main" val="24860400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Radu\Desktop\PROIECT\Limite pendant un an SO2.jpg"/>
          <p:cNvPicPr>
            <a:picLocks noChangeAspect="1" noChangeArrowheads="1"/>
          </p:cNvPicPr>
          <p:nvPr/>
        </p:nvPicPr>
        <p:blipFill>
          <a:blip r:embed="rId2" cstate="print"/>
          <a:srcRect/>
          <a:stretch>
            <a:fillRect/>
          </a:stretch>
        </p:blipFill>
        <p:spPr bwMode="auto">
          <a:xfrm>
            <a:off x="0" y="1447800"/>
            <a:ext cx="9083107" cy="4114800"/>
          </a:xfrm>
          <a:prstGeom prst="rect">
            <a:avLst/>
          </a:prstGeom>
          <a:noFill/>
        </p:spPr>
      </p:pic>
    </p:spTree>
    <p:extLst>
      <p:ext uri="{BB962C8B-B14F-4D97-AF65-F5344CB8AC3E}">
        <p14:creationId xmlns:p14="http://schemas.microsoft.com/office/powerpoint/2010/main" val="25573174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adu\Desktop\PROIECT\0014222d985011390b892e.jpg"/>
          <p:cNvPicPr>
            <a:picLocks noChangeAspect="1" noChangeArrowheads="1"/>
          </p:cNvPicPr>
          <p:nvPr/>
        </p:nvPicPr>
        <p:blipFill>
          <a:blip r:embed="rId2" cstate="print"/>
          <a:srcRect/>
          <a:stretch>
            <a:fillRect/>
          </a:stretch>
        </p:blipFill>
        <p:spPr bwMode="auto">
          <a:xfrm>
            <a:off x="685800" y="1470660"/>
            <a:ext cx="7696200" cy="5387340"/>
          </a:xfrm>
          <a:prstGeom prst="rect">
            <a:avLst/>
          </a:prstGeom>
          <a:noFill/>
        </p:spPr>
      </p:pic>
      <p:sp>
        <p:nvSpPr>
          <p:cNvPr id="3" name="Title 2"/>
          <p:cNvSpPr>
            <a:spLocks noGrp="1"/>
          </p:cNvSpPr>
          <p:nvPr>
            <p:ph type="title"/>
          </p:nvPr>
        </p:nvSpPr>
        <p:spPr/>
        <p:txBody>
          <a:bodyPr>
            <a:normAutofit fontScale="90000"/>
          </a:bodyPr>
          <a:lstStyle/>
          <a:p>
            <a:r>
              <a:rPr lang="fr-FR" sz="5400" dirty="0" smtClean="0">
                <a:effectLst>
                  <a:outerShdw blurRad="38100" dist="38100" dir="2700000" algn="tl">
                    <a:srgbClr val="000000">
                      <a:alpha val="43137"/>
                    </a:srgbClr>
                  </a:outerShdw>
                </a:effectLst>
              </a:rPr>
              <a:t>PM</a:t>
            </a:r>
            <a:r>
              <a:rPr lang="fr-FR" sz="5400" baseline="-25000" dirty="0" smtClean="0">
                <a:effectLst>
                  <a:outerShdw blurRad="38100" dist="38100" dir="2700000" algn="tl">
                    <a:srgbClr val="000000">
                      <a:alpha val="43137"/>
                    </a:srgbClr>
                  </a:outerShdw>
                </a:effectLst>
              </a:rPr>
              <a:t>10</a:t>
            </a: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93540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adu\Desktop\PROIECT\PM10 UE.jpg"/>
          <p:cNvPicPr>
            <a:picLocks noChangeAspect="1" noChangeArrowheads="1"/>
          </p:cNvPicPr>
          <p:nvPr/>
        </p:nvPicPr>
        <p:blipFill>
          <a:blip r:embed="rId2" cstate="print"/>
          <a:srcRect/>
          <a:stretch>
            <a:fillRect/>
          </a:stretch>
        </p:blipFill>
        <p:spPr bwMode="auto">
          <a:xfrm>
            <a:off x="149337" y="228600"/>
            <a:ext cx="8994663" cy="6629400"/>
          </a:xfrm>
          <a:prstGeom prst="rect">
            <a:avLst/>
          </a:prstGeom>
          <a:noFill/>
        </p:spPr>
      </p:pic>
    </p:spTree>
    <p:extLst>
      <p:ext uri="{BB962C8B-B14F-4D97-AF65-F5344CB8AC3E}">
        <p14:creationId xmlns:p14="http://schemas.microsoft.com/office/powerpoint/2010/main" val="36652131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Radu\Desktop\PROIECT\PM1028.02.2013.jpg"/>
          <p:cNvPicPr>
            <a:picLocks noChangeAspect="1" noChangeArrowheads="1"/>
          </p:cNvPicPr>
          <p:nvPr/>
        </p:nvPicPr>
        <p:blipFill>
          <a:blip r:embed="rId2" cstate="print"/>
          <a:srcRect/>
          <a:stretch>
            <a:fillRect/>
          </a:stretch>
        </p:blipFill>
        <p:spPr bwMode="auto">
          <a:xfrm>
            <a:off x="0" y="1676400"/>
            <a:ext cx="9144000" cy="3962400"/>
          </a:xfrm>
          <a:prstGeom prst="rect">
            <a:avLst/>
          </a:prstGeom>
          <a:noFill/>
        </p:spPr>
      </p:pic>
    </p:spTree>
    <p:extLst>
      <p:ext uri="{BB962C8B-B14F-4D97-AF65-F5344CB8AC3E}">
        <p14:creationId xmlns:p14="http://schemas.microsoft.com/office/powerpoint/2010/main" val="15748181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Radu\Desktop\PROIECT\Pm10 01.03.2013.jpg"/>
          <p:cNvPicPr>
            <a:picLocks noChangeAspect="1" noChangeArrowheads="1"/>
          </p:cNvPicPr>
          <p:nvPr/>
        </p:nvPicPr>
        <p:blipFill>
          <a:blip r:embed="rId2" cstate="print"/>
          <a:srcRect/>
          <a:stretch>
            <a:fillRect/>
          </a:stretch>
        </p:blipFill>
        <p:spPr bwMode="auto">
          <a:xfrm>
            <a:off x="0" y="1295400"/>
            <a:ext cx="9144000" cy="4219575"/>
          </a:xfrm>
          <a:prstGeom prst="rect">
            <a:avLst/>
          </a:prstGeom>
          <a:noFill/>
        </p:spPr>
      </p:pic>
    </p:spTree>
    <p:extLst>
      <p:ext uri="{BB962C8B-B14F-4D97-AF65-F5344CB8AC3E}">
        <p14:creationId xmlns:p14="http://schemas.microsoft.com/office/powerpoint/2010/main" val="29292523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a:t>Équipes</a:t>
            </a:r>
            <a:endParaRPr lang="en-US" dirty="0"/>
          </a:p>
        </p:txBody>
      </p:sp>
      <p:sp>
        <p:nvSpPr>
          <p:cNvPr id="3" name="Content Placeholder 2"/>
          <p:cNvSpPr>
            <a:spLocks noGrp="1"/>
          </p:cNvSpPr>
          <p:nvPr>
            <p:ph idx="1"/>
          </p:nvPr>
        </p:nvSpPr>
        <p:spPr>
          <a:xfrm>
            <a:off x="2902916" y="2315377"/>
            <a:ext cx="3148664" cy="4542623"/>
          </a:xfrm>
        </p:spPr>
        <p:txBody>
          <a:bodyPr/>
          <a:lstStyle/>
          <a:p>
            <a:r>
              <a:rPr lang="en-US" sz="2800" b="1" i="1" u="sng" dirty="0" smtClean="0"/>
              <a:t>Physique:</a:t>
            </a:r>
          </a:p>
          <a:p>
            <a:r>
              <a:rPr lang="en-US" dirty="0" smtClean="0"/>
              <a:t>Tudor Adrian </a:t>
            </a:r>
          </a:p>
          <a:p>
            <a:r>
              <a:rPr lang="en-US" dirty="0" err="1" smtClean="0"/>
              <a:t>Raducu</a:t>
            </a:r>
            <a:r>
              <a:rPr lang="en-US" dirty="0" smtClean="0"/>
              <a:t> </a:t>
            </a:r>
            <a:r>
              <a:rPr lang="en-US" dirty="0" err="1" smtClean="0"/>
              <a:t>Mirescu</a:t>
            </a:r>
            <a:r>
              <a:rPr lang="en-US" dirty="0" smtClean="0"/>
              <a:t> </a:t>
            </a:r>
          </a:p>
          <a:p>
            <a:r>
              <a:rPr lang="en-US" dirty="0"/>
              <a:t>D</a:t>
            </a:r>
            <a:r>
              <a:rPr lang="en-US" dirty="0" smtClean="0"/>
              <a:t>uta </a:t>
            </a:r>
            <a:r>
              <a:rPr lang="en-US" dirty="0" err="1" smtClean="0"/>
              <a:t>Crina</a:t>
            </a:r>
            <a:r>
              <a:rPr lang="en-US" dirty="0" smtClean="0"/>
              <a:t> </a:t>
            </a:r>
          </a:p>
          <a:p>
            <a:r>
              <a:rPr lang="en-US" dirty="0"/>
              <a:t> </a:t>
            </a:r>
            <a:r>
              <a:rPr lang="en-US" dirty="0" err="1" smtClean="0"/>
              <a:t>Cojocaru</a:t>
            </a:r>
            <a:r>
              <a:rPr lang="en-US" dirty="0" smtClean="0"/>
              <a:t> Alexandra</a:t>
            </a:r>
          </a:p>
          <a:p>
            <a:endParaRPr lang="en-US" dirty="0"/>
          </a:p>
        </p:txBody>
      </p:sp>
      <p:pic>
        <p:nvPicPr>
          <p:cNvPr id="4" name="Picture 3" descr="107843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15376"/>
            <a:ext cx="2902916" cy="4542623"/>
          </a:xfrm>
          <a:prstGeom prst="rect">
            <a:avLst/>
          </a:prstGeom>
        </p:spPr>
      </p:pic>
      <p:pic>
        <p:nvPicPr>
          <p:cNvPr id="5" name="Picture 4" descr="Ploiesti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679" y="2315377"/>
            <a:ext cx="2951321" cy="4368021"/>
          </a:xfrm>
          <a:prstGeom prst="rect">
            <a:avLst/>
          </a:prstGeom>
        </p:spPr>
      </p:pic>
    </p:spTree>
    <p:extLst>
      <p:ext uri="{BB962C8B-B14F-4D97-AF65-F5344CB8AC3E}">
        <p14:creationId xmlns:p14="http://schemas.microsoft.com/office/powerpoint/2010/main" val="31313306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rl.noaa.gov/images/Dispersion/HYSPLIT.png"/>
          <p:cNvPicPr>
            <a:picLocks noChangeAspect="1" noChangeArrowheads="1"/>
          </p:cNvPicPr>
          <p:nvPr/>
        </p:nvPicPr>
        <p:blipFill>
          <a:blip r:embed="rId3" cstate="print"/>
          <a:srcRect/>
          <a:stretch>
            <a:fillRect/>
          </a:stretch>
        </p:blipFill>
        <p:spPr bwMode="auto">
          <a:xfrm>
            <a:off x="2096063" y="136791"/>
            <a:ext cx="4564046" cy="3312368"/>
          </a:xfrm>
          <a:prstGeom prst="rect">
            <a:avLst/>
          </a:prstGeom>
          <a:noFill/>
        </p:spPr>
      </p:pic>
      <p:sp>
        <p:nvSpPr>
          <p:cNvPr id="5" name="TextBox 4"/>
          <p:cNvSpPr txBox="1"/>
          <p:nvPr/>
        </p:nvSpPr>
        <p:spPr>
          <a:xfrm>
            <a:off x="1917673" y="3861814"/>
            <a:ext cx="6192688" cy="3046988"/>
          </a:xfrm>
          <a:prstGeom prst="rect">
            <a:avLst/>
          </a:prstGeom>
          <a:noFill/>
        </p:spPr>
        <p:txBody>
          <a:bodyPr wrap="square" rtlCol="0">
            <a:spAutoFit/>
          </a:bodyPr>
          <a:lstStyle/>
          <a:p>
            <a:pPr algn="ctr"/>
            <a:r>
              <a:rPr lang="fr-FR" sz="3200" dirty="0" err="1"/>
              <a:t>Hysplit</a:t>
            </a:r>
            <a:r>
              <a:rPr lang="fr-FR" sz="3200" dirty="0"/>
              <a:t> est un instrument qui aide à expliquer comment, quand et où les produits chimiques et matériaux sont transportés par l’atmosphère, dispersés et déposés. </a:t>
            </a:r>
            <a:endParaRPr lang="en-US" sz="3200" dirty="0"/>
          </a:p>
          <a:p>
            <a:pPr algn="ctr"/>
            <a:endParaRPr lang="en-US" sz="3200" dirty="0"/>
          </a:p>
        </p:txBody>
      </p:sp>
    </p:spTree>
    <p:extLst>
      <p:ext uri="{BB962C8B-B14F-4D97-AF65-F5344CB8AC3E}">
        <p14:creationId xmlns:p14="http://schemas.microsoft.com/office/powerpoint/2010/main" val="16843353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Crina\Desktop\74321262_wndrose[1].gif"/>
          <p:cNvPicPr>
            <a:picLocks noGrp="1" noChangeAspect="1" noChangeArrowheads="1"/>
          </p:cNvPicPr>
          <p:nvPr>
            <p:ph idx="1"/>
          </p:nvPr>
        </p:nvPicPr>
        <p:blipFill>
          <a:blip r:embed="rId2" cstate="print"/>
          <a:srcRect/>
          <a:stretch>
            <a:fillRect/>
          </a:stretch>
        </p:blipFill>
        <p:spPr bwMode="auto">
          <a:xfrm>
            <a:off x="683568" y="692696"/>
            <a:ext cx="4104456" cy="5580880"/>
          </a:xfrm>
          <a:prstGeom prst="rect">
            <a:avLst/>
          </a:prstGeom>
          <a:noFill/>
        </p:spPr>
      </p:pic>
      <p:sp>
        <p:nvSpPr>
          <p:cNvPr id="5" name="TextBox 4"/>
          <p:cNvSpPr txBox="1"/>
          <p:nvPr/>
        </p:nvSpPr>
        <p:spPr>
          <a:xfrm>
            <a:off x="5292080" y="1484784"/>
            <a:ext cx="3600400" cy="3416320"/>
          </a:xfrm>
          <a:prstGeom prst="rect">
            <a:avLst/>
          </a:prstGeom>
          <a:noFill/>
        </p:spPr>
        <p:txBody>
          <a:bodyPr wrap="square" rtlCol="0">
            <a:spAutoFit/>
          </a:bodyPr>
          <a:lstStyle/>
          <a:p>
            <a:r>
              <a:rPr lang="fr-FR" sz="2800" b="1" dirty="0" err="1"/>
              <a:t>Á</a:t>
            </a:r>
            <a:r>
              <a:rPr lang="fr-FR" sz="2800" b="1" dirty="0"/>
              <a:t> l’aide de </a:t>
            </a:r>
            <a:r>
              <a:rPr lang="fr-FR" sz="2800" b="1" dirty="0" err="1"/>
              <a:t>Hysplit</a:t>
            </a:r>
            <a:r>
              <a:rPr lang="fr-FR" sz="2800" b="1" dirty="0"/>
              <a:t> , 3 Mars 2013, j’ai mesuré le souffle du vent pour montrer la cause possible de l’augmentation de N0</a:t>
            </a:r>
            <a:r>
              <a:rPr lang="fr-FR" sz="2800" b="1" baseline="-25000" dirty="0"/>
              <a:t>2</a:t>
            </a:r>
            <a:r>
              <a:rPr lang="fr-FR" sz="2800" b="1" dirty="0"/>
              <a:t>.</a:t>
            </a:r>
            <a:endParaRPr lang="en-US" sz="2800" b="1" dirty="0"/>
          </a:p>
          <a:p>
            <a:r>
              <a:rPr lang="fr-FR" sz="2400" dirty="0"/>
              <a:t> </a:t>
            </a:r>
            <a:endParaRPr lang="en-US" sz="2400" dirty="0"/>
          </a:p>
          <a:p>
            <a:endParaRPr lang="en-US" sz="2400" dirty="0"/>
          </a:p>
        </p:txBody>
      </p:sp>
    </p:spTree>
    <p:extLst>
      <p:ext uri="{BB962C8B-B14F-4D97-AF65-F5344CB8AC3E}">
        <p14:creationId xmlns:p14="http://schemas.microsoft.com/office/powerpoint/2010/main" val="264062136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 schema du systeme d'irrigation.gif"/>
          <p:cNvPicPr>
            <a:picLocks noChangeAspect="1"/>
          </p:cNvPicPr>
          <p:nvPr/>
        </p:nvPicPr>
        <p:blipFill>
          <a:blip r:embed="rId2" cstate="print"/>
          <a:stretch>
            <a:fillRect/>
          </a:stretch>
        </p:blipFill>
        <p:spPr>
          <a:xfrm>
            <a:off x="500034" y="214290"/>
            <a:ext cx="8072494" cy="5500726"/>
          </a:xfrm>
          <a:prstGeom prst="rect">
            <a:avLst/>
          </a:prstGeom>
        </p:spPr>
      </p:pic>
      <p:sp>
        <p:nvSpPr>
          <p:cNvPr id="3" name="Rectangle 2"/>
          <p:cNvSpPr/>
          <p:nvPr/>
        </p:nvSpPr>
        <p:spPr>
          <a:xfrm>
            <a:off x="500034" y="5786454"/>
            <a:ext cx="8215370" cy="1015663"/>
          </a:xfrm>
          <a:prstGeom prst="rect">
            <a:avLst/>
          </a:prstGeom>
        </p:spPr>
        <p:txBody>
          <a:bodyPr wrap="square">
            <a:spAutoFit/>
          </a:bodyPr>
          <a:lstStyle/>
          <a:p>
            <a:r>
              <a:rPr lang="fr-FR" sz="2000" dirty="0"/>
              <a:t>Le système est formé de quatre sections correspondant ceux quatre alignements situés d’une part et d’autre part du boulevard</a:t>
            </a:r>
            <a:endParaRPr lang="en-US" sz="2000" dirty="0"/>
          </a:p>
          <a:p>
            <a:endParaRPr lang="ro-RO" sz="2000" dirty="0"/>
          </a:p>
        </p:txBody>
      </p:sp>
    </p:spTree>
    <p:extLst>
      <p:ext uri="{BB962C8B-B14F-4D97-AF65-F5344CB8AC3E}">
        <p14:creationId xmlns:p14="http://schemas.microsoft.com/office/powerpoint/2010/main" val="34186869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0825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i="0" u="none"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ro-RO" sz="3200" i="0" u="none" strike="noStrike" cap="none" normalizeH="0" baseline="0" dirty="0" smtClean="0">
              <a:ln>
                <a:noFill/>
              </a:ln>
              <a:solidFill>
                <a:schemeClr val="tx1"/>
              </a:solidFill>
              <a:effectLst/>
              <a:latin typeface="+mj-lt"/>
              <a:cs typeface="Arial" pitchFamily="34" charset="0"/>
            </a:endParaRPr>
          </a:p>
        </p:txBody>
      </p:sp>
      <p:sp>
        <p:nvSpPr>
          <p:cNvPr id="1026" name="Rectangle 2"/>
          <p:cNvSpPr>
            <a:spLocks noChangeArrowheads="1"/>
          </p:cNvSpPr>
          <p:nvPr/>
        </p:nvSpPr>
        <p:spPr bwMode="auto">
          <a:xfrm>
            <a:off x="428596" y="8730"/>
            <a:ext cx="8286808"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000" dirty="0"/>
              <a:t>Les éléments qui aident de raccorder des goutteurs au tuyau principal sont coude, té, robinet bouchon et manchon réducteur.</a:t>
            </a:r>
            <a:endParaRPr lang="en-US" sz="20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ro-RO" sz="3600" b="0" i="0" u="none" strike="noStrike" cap="none" normalizeH="0" baseline="0" dirty="0" smtClean="0">
              <a:ln>
                <a:noFill/>
              </a:ln>
              <a:solidFill>
                <a:schemeClr val="tx1"/>
              </a:solidFill>
              <a:effectLst/>
              <a:latin typeface="+mj-lt"/>
              <a:cs typeface="Arial" pitchFamily="34" charset="0"/>
            </a:endParaRPr>
          </a:p>
        </p:txBody>
      </p:sp>
      <p:pic>
        <p:nvPicPr>
          <p:cNvPr id="4" name="Picture 3" descr="5dx85udc-z.jpg"/>
          <p:cNvPicPr>
            <a:picLocks noChangeAspect="1"/>
          </p:cNvPicPr>
          <p:nvPr/>
        </p:nvPicPr>
        <p:blipFill>
          <a:blip r:embed="rId2" cstate="print"/>
          <a:stretch>
            <a:fillRect/>
          </a:stretch>
        </p:blipFill>
        <p:spPr>
          <a:xfrm>
            <a:off x="428596" y="1214422"/>
            <a:ext cx="8286808" cy="5000660"/>
          </a:xfrm>
          <a:prstGeom prst="rect">
            <a:avLst/>
          </a:prstGeom>
        </p:spPr>
      </p:pic>
    </p:spTree>
    <p:extLst>
      <p:ext uri="{BB962C8B-B14F-4D97-AF65-F5344CB8AC3E}">
        <p14:creationId xmlns:p14="http://schemas.microsoft.com/office/powerpoint/2010/main" val="18675302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85720" y="-59389"/>
            <a:ext cx="8358214"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2400" b="1" dirty="0"/>
              <a:t>Le système d'irrigation doit être vérifié chaque semaine par des personnes qualifiées pour d'éviter l'inondation des voies de communication.</a:t>
            </a:r>
            <a:endParaRPr lang="en-US" sz="2400" b="1" dirty="0"/>
          </a:p>
          <a:p>
            <a:pPr algn="ctr"/>
            <a:r>
              <a:rPr lang="fr-FR" sz="2400" b="1" dirty="0"/>
              <a:t> </a:t>
            </a:r>
            <a:endParaRPr lang="en-US" sz="2400" b="1" dirty="0"/>
          </a:p>
          <a:p>
            <a:r>
              <a:rPr lang="fr-FR" sz="2000" dirty="0"/>
              <a:t> </a:t>
            </a:r>
            <a:endParaRPr lang="en-US" sz="20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ro-RO" sz="2000" b="0" i="0" u="none" strike="noStrike" cap="none" normalizeH="0" baseline="0" dirty="0" smtClean="0">
              <a:ln>
                <a:noFill/>
              </a:ln>
              <a:solidFill>
                <a:schemeClr val="tx1"/>
              </a:solidFill>
              <a:effectLst/>
              <a:latin typeface="+mj-lt"/>
              <a:cs typeface="Arial" pitchFamily="34" charset="0"/>
            </a:endParaRPr>
          </a:p>
        </p:txBody>
      </p:sp>
      <p:pic>
        <p:nvPicPr>
          <p:cNvPr id="3" name="Picture 2" descr="Fotografie0267.jpg"/>
          <p:cNvPicPr>
            <a:picLocks noChangeAspect="1"/>
          </p:cNvPicPr>
          <p:nvPr/>
        </p:nvPicPr>
        <p:blipFill>
          <a:blip r:embed="rId2" cstate="print"/>
          <a:stretch>
            <a:fillRect/>
          </a:stretch>
        </p:blipFill>
        <p:spPr>
          <a:xfrm>
            <a:off x="428596" y="1428736"/>
            <a:ext cx="3714776" cy="4667283"/>
          </a:xfrm>
          <a:prstGeom prst="rect">
            <a:avLst/>
          </a:prstGeom>
        </p:spPr>
      </p:pic>
      <p:pic>
        <p:nvPicPr>
          <p:cNvPr id="4" name="Picture 3" descr="Fotografie0270.jpg"/>
          <p:cNvPicPr>
            <a:picLocks noChangeAspect="1"/>
          </p:cNvPicPr>
          <p:nvPr/>
        </p:nvPicPr>
        <p:blipFill>
          <a:blip r:embed="rId3" cstate="print"/>
          <a:stretch>
            <a:fillRect/>
          </a:stretch>
        </p:blipFill>
        <p:spPr>
          <a:xfrm>
            <a:off x="4929190" y="1428736"/>
            <a:ext cx="3786214" cy="4714908"/>
          </a:xfrm>
          <a:prstGeom prst="rect">
            <a:avLst/>
          </a:prstGeom>
        </p:spPr>
      </p:pic>
    </p:spTree>
    <p:extLst>
      <p:ext uri="{BB962C8B-B14F-4D97-AF65-F5344CB8AC3E}">
        <p14:creationId xmlns:p14="http://schemas.microsoft.com/office/powerpoint/2010/main" val="24287502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rculatie-pe-bulev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015" y="0"/>
            <a:ext cx="5588124" cy="3040525"/>
          </a:xfrm>
          <a:prstGeom prst="rect">
            <a:avLst/>
          </a:prstGeom>
          <a:ln>
            <a:noFill/>
          </a:ln>
          <a:effectLst>
            <a:softEdge rad="112500"/>
          </a:effectLst>
        </p:spPr>
      </p:pic>
      <p:sp>
        <p:nvSpPr>
          <p:cNvPr id="5" name="Rectangle 4"/>
          <p:cNvSpPr/>
          <p:nvPr/>
        </p:nvSpPr>
        <p:spPr>
          <a:xfrm>
            <a:off x="2017716" y="-37931"/>
            <a:ext cx="4572000" cy="523220"/>
          </a:xfrm>
          <a:prstGeom prst="rect">
            <a:avLst/>
          </a:prstGeom>
        </p:spPr>
        <p:txBody>
          <a:bodyPr>
            <a:spAutoFit/>
          </a:bodyPr>
          <a:lstStyle/>
          <a:p>
            <a:r>
              <a:rPr lang="fr-FR" sz="2800" dirty="0"/>
              <a:t> </a:t>
            </a:r>
            <a:endParaRPr lang="en-US" sz="2800" dirty="0"/>
          </a:p>
        </p:txBody>
      </p:sp>
      <p:pic>
        <p:nvPicPr>
          <p:cNvPr id="6" name="Picture 5" descr="deseuri-menajere-sort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015" y="3309370"/>
            <a:ext cx="5588124" cy="3548629"/>
          </a:xfrm>
          <a:prstGeom prst="rect">
            <a:avLst/>
          </a:prstGeom>
          <a:ln>
            <a:noFill/>
          </a:ln>
          <a:effectLst>
            <a:softEdge rad="112500"/>
          </a:effectLst>
        </p:spPr>
      </p:pic>
    </p:spTree>
    <p:extLst>
      <p:ext uri="{BB962C8B-B14F-4D97-AF65-F5344CB8AC3E}">
        <p14:creationId xmlns:p14="http://schemas.microsoft.com/office/powerpoint/2010/main" val="41165323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587712"/>
            <a:ext cx="7662864" cy="3267169"/>
          </a:xfrm>
        </p:spPr>
        <p:txBody>
          <a:bodyPr>
            <a:noAutofit/>
          </a:bodyPr>
          <a:lstStyle/>
          <a:p>
            <a:r>
              <a:rPr lang="en-US" sz="3200" dirty="0" smtClean="0"/>
              <a:t>Les </a:t>
            </a:r>
            <a:r>
              <a:rPr lang="en-US" sz="3200" dirty="0" err="1" smtClean="0"/>
              <a:t>effets</a:t>
            </a:r>
            <a:r>
              <a:rPr lang="en-US" sz="3200" dirty="0" smtClean="0"/>
              <a:t> </a:t>
            </a:r>
            <a:r>
              <a:rPr lang="en-US" sz="3200" dirty="0" err="1" smtClean="0"/>
              <a:t>sur</a:t>
            </a:r>
            <a:r>
              <a:rPr lang="en-US" sz="3200" dirty="0" smtClean="0"/>
              <a:t> le </a:t>
            </a:r>
            <a:r>
              <a:rPr lang="en-US" sz="3200" dirty="0" err="1" smtClean="0"/>
              <a:t>boulvard</a:t>
            </a:r>
            <a:r>
              <a:rPr lang="en-US" sz="3200" dirty="0" smtClean="0"/>
              <a:t> des </a:t>
            </a:r>
            <a:r>
              <a:rPr lang="en-US" sz="3200" dirty="0" err="1" smtClean="0"/>
              <a:t>châtaigniers</a:t>
            </a:r>
            <a:r>
              <a:rPr lang="en-US" sz="3200" dirty="0" smtClean="0"/>
              <a:t> </a:t>
            </a:r>
            <a:r>
              <a:rPr lang="en-US" sz="3200" dirty="0" smtClean="0"/>
              <a:t>du point de vu </a:t>
            </a:r>
            <a:r>
              <a:rPr lang="en-US" sz="3200" dirty="0" err="1" smtClean="0"/>
              <a:t>économique</a:t>
            </a:r>
            <a:r>
              <a:rPr lang="en-US" sz="3200" dirty="0" smtClean="0"/>
              <a:t>. </a:t>
            </a:r>
          </a:p>
          <a:p>
            <a:r>
              <a:rPr lang="en-US" sz="3200" dirty="0" smtClean="0"/>
              <a:t>Le </a:t>
            </a:r>
            <a:r>
              <a:rPr lang="en-US" sz="3200" dirty="0" err="1" smtClean="0"/>
              <a:t>Boulvard</a:t>
            </a:r>
            <a:r>
              <a:rPr lang="en-US" sz="3200" dirty="0" smtClean="0"/>
              <a:t> des </a:t>
            </a:r>
            <a:r>
              <a:rPr lang="en-US" sz="3200" dirty="0" err="1" smtClean="0"/>
              <a:t>châtaigniers</a:t>
            </a:r>
            <a:r>
              <a:rPr lang="en-US" sz="3200" dirty="0" smtClean="0"/>
              <a:t> sous </a:t>
            </a:r>
            <a:r>
              <a:rPr lang="en-US" sz="3200" dirty="0" err="1" smtClean="0"/>
              <a:t>l’influence</a:t>
            </a:r>
            <a:r>
              <a:rPr lang="en-US" sz="3200" dirty="0" smtClean="0"/>
              <a:t> des </a:t>
            </a:r>
            <a:r>
              <a:rPr lang="en-US" sz="3200" dirty="0" err="1" smtClean="0"/>
              <a:t>externalités</a:t>
            </a:r>
            <a:r>
              <a:rPr lang="en-US" sz="3200" dirty="0" smtClean="0"/>
              <a:t> de </a:t>
            </a:r>
            <a:r>
              <a:rPr lang="en-US" sz="3200" dirty="0" err="1" smtClean="0"/>
              <a:t>l’activité</a:t>
            </a:r>
            <a:r>
              <a:rPr lang="en-US" sz="3200" dirty="0" smtClean="0"/>
              <a:t> </a:t>
            </a:r>
            <a:r>
              <a:rPr lang="en-US" sz="3200" dirty="0" err="1" smtClean="0"/>
              <a:t>économique</a:t>
            </a:r>
            <a:r>
              <a:rPr lang="en-US" sz="3200" dirty="0" smtClean="0"/>
              <a:t> . </a:t>
            </a:r>
          </a:p>
          <a:p>
            <a:r>
              <a:rPr lang="en-US" sz="3200" dirty="0" smtClean="0"/>
              <a:t>Les </a:t>
            </a:r>
            <a:r>
              <a:rPr lang="en-US" sz="3200" dirty="0" err="1" smtClean="0"/>
              <a:t>externalités</a:t>
            </a:r>
            <a:r>
              <a:rPr lang="en-US" sz="3200" dirty="0" smtClean="0"/>
              <a:t> : -positives</a:t>
            </a:r>
          </a:p>
          <a:p>
            <a:pPr marL="0" indent="0">
              <a:buNone/>
            </a:pPr>
            <a:r>
              <a:rPr lang="en-US" sz="3200" dirty="0" smtClean="0"/>
              <a:t>                                 -negatives </a:t>
            </a:r>
          </a:p>
          <a:p>
            <a:r>
              <a:rPr lang="en-US" sz="3200" dirty="0" smtClean="0"/>
              <a:t>Le </a:t>
            </a:r>
            <a:r>
              <a:rPr lang="en-US" sz="3200" dirty="0" err="1" smtClean="0"/>
              <a:t>passager</a:t>
            </a:r>
            <a:r>
              <a:rPr lang="en-US" sz="3200" dirty="0" smtClean="0"/>
              <a:t> </a:t>
            </a:r>
            <a:r>
              <a:rPr lang="en-US" sz="3200" dirty="0" err="1" smtClean="0"/>
              <a:t>clandestin</a:t>
            </a:r>
            <a:r>
              <a:rPr lang="en-US" sz="3200" dirty="0" smtClean="0"/>
              <a:t> </a:t>
            </a:r>
            <a:endParaRPr lang="en-US" sz="3200" dirty="0"/>
          </a:p>
        </p:txBody>
      </p:sp>
    </p:spTree>
    <p:extLst>
      <p:ext uri="{BB962C8B-B14F-4D97-AF65-F5344CB8AC3E}">
        <p14:creationId xmlns:p14="http://schemas.microsoft.com/office/powerpoint/2010/main" val="371385819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 boulevard des </a:t>
            </a:r>
            <a:r>
              <a:rPr lang="en-US" dirty="0" err="1" smtClean="0"/>
              <a:t>châtaigniers</a:t>
            </a:r>
            <a:r>
              <a:rPr lang="en-US" dirty="0" smtClean="0"/>
              <a:t> – </a:t>
            </a:r>
            <a:r>
              <a:rPr lang="en-US" dirty="0" err="1" smtClean="0"/>
              <a:t>bien</a:t>
            </a:r>
            <a:r>
              <a:rPr lang="en-US" dirty="0" smtClean="0"/>
              <a:t> public</a:t>
            </a:r>
            <a:endParaRPr lang="en-US" dirty="0"/>
          </a:p>
        </p:txBody>
      </p:sp>
      <p:sp>
        <p:nvSpPr>
          <p:cNvPr id="3" name="Content Placeholder 2"/>
          <p:cNvSpPr>
            <a:spLocks noGrp="1"/>
          </p:cNvSpPr>
          <p:nvPr>
            <p:ph idx="1"/>
          </p:nvPr>
        </p:nvSpPr>
        <p:spPr>
          <a:xfrm>
            <a:off x="914400" y="2647451"/>
            <a:ext cx="7313613" cy="4056062"/>
          </a:xfrm>
        </p:spPr>
        <p:txBody>
          <a:bodyPr/>
          <a:lstStyle/>
          <a:p>
            <a:r>
              <a:rPr lang="en-US" dirty="0" smtClean="0"/>
              <a:t>Un </a:t>
            </a:r>
            <a:r>
              <a:rPr lang="en-US" dirty="0" err="1" smtClean="0"/>
              <a:t>bien</a:t>
            </a:r>
            <a:r>
              <a:rPr lang="en-US" dirty="0" smtClean="0"/>
              <a:t> public </a:t>
            </a:r>
            <a:r>
              <a:rPr lang="en-US" dirty="0" err="1" smtClean="0"/>
              <a:t>est</a:t>
            </a:r>
            <a:r>
              <a:rPr lang="en-US" dirty="0" smtClean="0"/>
              <a:t> un </a:t>
            </a:r>
            <a:r>
              <a:rPr lang="en-US" dirty="0" err="1" smtClean="0"/>
              <a:t>bien</a:t>
            </a:r>
            <a:r>
              <a:rPr lang="en-US" dirty="0" smtClean="0"/>
              <a:t> </a:t>
            </a:r>
            <a:r>
              <a:rPr lang="en-US" dirty="0" err="1" smtClean="0"/>
              <a:t>ou</a:t>
            </a:r>
            <a:r>
              <a:rPr lang="en-US" dirty="0" smtClean="0"/>
              <a:t> un service qui </a:t>
            </a:r>
            <a:r>
              <a:rPr lang="en-US" dirty="0" err="1" smtClean="0"/>
              <a:t>est</a:t>
            </a:r>
            <a:r>
              <a:rPr lang="en-US" dirty="0" smtClean="0"/>
              <a:t> </a:t>
            </a:r>
            <a:r>
              <a:rPr lang="en-US" dirty="0" err="1" smtClean="0"/>
              <a:t>dans</a:t>
            </a:r>
            <a:r>
              <a:rPr lang="en-US" dirty="0" smtClean="0"/>
              <a:t> </a:t>
            </a:r>
            <a:r>
              <a:rPr lang="en-US" dirty="0" err="1" smtClean="0"/>
              <a:t>une</a:t>
            </a:r>
            <a:r>
              <a:rPr lang="en-US" dirty="0" smtClean="0"/>
              <a:t> </a:t>
            </a:r>
            <a:r>
              <a:rPr lang="en-US" dirty="0" err="1" smtClean="0"/>
              <a:t>certaine</a:t>
            </a:r>
            <a:r>
              <a:rPr lang="en-US" dirty="0" smtClean="0"/>
              <a:t> </a:t>
            </a:r>
            <a:r>
              <a:rPr lang="en-US" dirty="0" err="1" smtClean="0"/>
              <a:t>mesure</a:t>
            </a:r>
            <a:r>
              <a:rPr lang="en-US" dirty="0"/>
              <a:t> </a:t>
            </a:r>
            <a:r>
              <a:rPr lang="en-US" b="1" dirty="0" smtClean="0"/>
              <a:t>non-rival </a:t>
            </a:r>
            <a:r>
              <a:rPr lang="en-US" dirty="0" smtClean="0"/>
              <a:t>et </a:t>
            </a:r>
            <a:r>
              <a:rPr lang="en-US" b="1" dirty="0" smtClean="0"/>
              <a:t>non-</a:t>
            </a:r>
            <a:r>
              <a:rPr lang="en-US" b="1" dirty="0" err="1" smtClean="0"/>
              <a:t>exclusif</a:t>
            </a:r>
            <a:r>
              <a:rPr lang="en-US" dirty="0" smtClean="0"/>
              <a:t>.</a:t>
            </a:r>
            <a:endParaRPr lang="en-US" dirty="0"/>
          </a:p>
        </p:txBody>
      </p:sp>
      <p:pic>
        <p:nvPicPr>
          <p:cNvPr id="4" name="Picture 3" descr="1243585748_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732" y="3667141"/>
            <a:ext cx="6152637" cy="2772716"/>
          </a:xfrm>
          <a:prstGeom prst="rect">
            <a:avLst/>
          </a:prstGeom>
        </p:spPr>
      </p:pic>
    </p:spTree>
    <p:extLst>
      <p:ext uri="{BB962C8B-B14F-4D97-AF65-F5344CB8AC3E}">
        <p14:creationId xmlns:p14="http://schemas.microsoft.com/office/powerpoint/2010/main" val="17383522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859" y="2235979"/>
            <a:ext cx="7662864" cy="3267169"/>
          </a:xfrm>
        </p:spPr>
        <p:txBody>
          <a:bodyPr>
            <a:normAutofit/>
          </a:bodyPr>
          <a:lstStyle/>
          <a:p>
            <a:r>
              <a:rPr lang="fr-FR" sz="2800" dirty="0"/>
              <a:t>Tout d’abord, pour l’Administration Publique et Privée, diminuer la pollution et protéger l’environnement représente des objectifs prioritaires. Mais une place importante est accordée aussi a l’éducation des citoyens de Ploiesti concernant la protection de l’environnement. </a:t>
            </a:r>
            <a:endParaRPr lang="en-US" sz="2800" dirty="0"/>
          </a:p>
          <a:p>
            <a:endParaRPr lang="en-US" sz="2800" dirty="0"/>
          </a:p>
        </p:txBody>
      </p:sp>
      <p:sp>
        <p:nvSpPr>
          <p:cNvPr id="4" name="TextBox 3"/>
          <p:cNvSpPr txBox="1"/>
          <p:nvPr/>
        </p:nvSpPr>
        <p:spPr>
          <a:xfrm>
            <a:off x="1591815" y="500877"/>
            <a:ext cx="5866469" cy="1354217"/>
          </a:xfrm>
          <a:prstGeom prst="rect">
            <a:avLst/>
          </a:prstGeom>
          <a:noFill/>
        </p:spPr>
        <p:txBody>
          <a:bodyPr wrap="square" rtlCol="0">
            <a:spAutoFit/>
          </a:bodyPr>
          <a:lstStyle/>
          <a:p>
            <a:pPr algn="ctr"/>
            <a:r>
              <a:rPr lang="fr-FR" sz="3200" b="1" dirty="0"/>
              <a:t>Comment on peut diminuer les effets de la pollution?</a:t>
            </a:r>
            <a:endParaRPr lang="en-US" sz="3200" dirty="0"/>
          </a:p>
          <a:p>
            <a:endParaRPr lang="en-US" dirty="0"/>
          </a:p>
        </p:txBody>
      </p:sp>
    </p:spTree>
    <p:extLst>
      <p:ext uri="{BB962C8B-B14F-4D97-AF65-F5344CB8AC3E}">
        <p14:creationId xmlns:p14="http://schemas.microsoft.com/office/powerpoint/2010/main" val="361260881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Toutes</a:t>
            </a:r>
            <a:r>
              <a:rPr lang="en-US" dirty="0" smtClean="0"/>
              <a:t> les </a:t>
            </a:r>
            <a:r>
              <a:rPr lang="en-US" dirty="0" err="1" smtClean="0"/>
              <a:t>mesures</a:t>
            </a:r>
            <a:r>
              <a:rPr lang="en-US" dirty="0" smtClean="0"/>
              <a:t> de protection de </a:t>
            </a:r>
            <a:r>
              <a:rPr lang="en-US" dirty="0" err="1" smtClean="0"/>
              <a:t>ce</a:t>
            </a:r>
            <a:r>
              <a:rPr lang="en-US" dirty="0" smtClean="0"/>
              <a:t> </a:t>
            </a:r>
            <a:r>
              <a:rPr lang="en-US" dirty="0" err="1" smtClean="0"/>
              <a:t>symbole</a:t>
            </a:r>
            <a:r>
              <a:rPr lang="en-US" dirty="0" smtClean="0"/>
              <a:t> de Ploiesti </a:t>
            </a:r>
            <a:r>
              <a:rPr lang="en-US" dirty="0" err="1" smtClean="0"/>
              <a:t>proviennent</a:t>
            </a:r>
            <a:r>
              <a:rPr lang="en-US" dirty="0" smtClean="0"/>
              <a:t> du budget local et </a:t>
            </a:r>
            <a:r>
              <a:rPr lang="en-US" dirty="0" err="1" smtClean="0"/>
              <a:t>ce</a:t>
            </a:r>
            <a:r>
              <a:rPr lang="en-US" dirty="0" smtClean="0"/>
              <a:t> ne </a:t>
            </a:r>
            <a:r>
              <a:rPr lang="en-US" dirty="0" err="1" smtClean="0"/>
              <a:t>sont</a:t>
            </a:r>
            <a:r>
              <a:rPr lang="en-US" dirty="0" smtClean="0"/>
              <a:t> pas </a:t>
            </a:r>
            <a:r>
              <a:rPr lang="en-US" dirty="0" err="1" smtClean="0"/>
              <a:t>seulement</a:t>
            </a:r>
            <a:r>
              <a:rPr lang="en-US" dirty="0" smtClean="0"/>
              <a:t> des </a:t>
            </a:r>
            <a:r>
              <a:rPr lang="en-US" dirty="0" err="1" smtClean="0"/>
              <a:t>frais</a:t>
            </a:r>
            <a:r>
              <a:rPr lang="en-US" dirty="0" smtClean="0"/>
              <a:t> </a:t>
            </a:r>
            <a:r>
              <a:rPr lang="en-US" dirty="0" err="1" smtClean="0"/>
              <a:t>uniques</a:t>
            </a:r>
            <a:r>
              <a:rPr lang="en-US" dirty="0" smtClean="0"/>
              <a:t> , </a:t>
            </a:r>
            <a:r>
              <a:rPr lang="en-US" dirty="0" err="1" smtClean="0"/>
              <a:t>mais</a:t>
            </a:r>
            <a:r>
              <a:rPr lang="en-US" dirty="0" smtClean="0"/>
              <a:t> </a:t>
            </a:r>
            <a:r>
              <a:rPr lang="en-US" dirty="0" err="1" smtClean="0"/>
              <a:t>aussi</a:t>
            </a:r>
            <a:r>
              <a:rPr lang="en-US" dirty="0" smtClean="0"/>
              <a:t> </a:t>
            </a:r>
            <a:r>
              <a:rPr lang="en-US" dirty="0" err="1" smtClean="0"/>
              <a:t>récurrents</a:t>
            </a:r>
            <a:r>
              <a:rPr lang="en-US" dirty="0" smtClean="0"/>
              <a:t> .</a:t>
            </a:r>
            <a:endParaRPr lang="en-US" dirty="0"/>
          </a:p>
        </p:txBody>
      </p:sp>
      <p:pic>
        <p:nvPicPr>
          <p:cNvPr id="5" name="Picture 4" descr="casa-alb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667" y="3298456"/>
            <a:ext cx="4489279" cy="3378857"/>
          </a:xfrm>
          <a:prstGeom prst="rect">
            <a:avLst/>
          </a:prstGeom>
          <a:ln>
            <a:noFill/>
          </a:ln>
          <a:effectLst>
            <a:softEdge rad="112500"/>
          </a:effectLst>
        </p:spPr>
      </p:pic>
    </p:spTree>
    <p:extLst>
      <p:ext uri="{BB962C8B-B14F-4D97-AF65-F5344CB8AC3E}">
        <p14:creationId xmlns:p14="http://schemas.microsoft.com/office/powerpoint/2010/main" val="36769594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a:t>Équipes</a:t>
            </a:r>
            <a:r>
              <a:rPr lang="en-US" dirty="0"/>
              <a:t> </a:t>
            </a:r>
          </a:p>
        </p:txBody>
      </p:sp>
      <p:sp>
        <p:nvSpPr>
          <p:cNvPr id="3" name="Content Placeholder 2"/>
          <p:cNvSpPr>
            <a:spLocks noGrp="1"/>
          </p:cNvSpPr>
          <p:nvPr>
            <p:ph idx="1"/>
          </p:nvPr>
        </p:nvSpPr>
        <p:spPr>
          <a:xfrm>
            <a:off x="3025789" y="2315376"/>
            <a:ext cx="3104179" cy="4542624"/>
          </a:xfrm>
        </p:spPr>
        <p:txBody>
          <a:bodyPr/>
          <a:lstStyle/>
          <a:p>
            <a:r>
              <a:rPr lang="en-US" sz="2800" b="1" i="1" u="sng" dirty="0" err="1" smtClean="0"/>
              <a:t>Économie</a:t>
            </a:r>
            <a:endParaRPr lang="en-US" sz="2800" b="1" i="1" u="sng" dirty="0" smtClean="0"/>
          </a:p>
          <a:p>
            <a:r>
              <a:rPr lang="en-US" dirty="0" err="1" smtClean="0"/>
              <a:t>Raileanu</a:t>
            </a:r>
            <a:r>
              <a:rPr lang="en-US" dirty="0" smtClean="0"/>
              <a:t> </a:t>
            </a:r>
            <a:r>
              <a:rPr lang="en-US" dirty="0" err="1" smtClean="0"/>
              <a:t>Petru</a:t>
            </a:r>
            <a:r>
              <a:rPr lang="en-US" dirty="0" smtClean="0"/>
              <a:t> </a:t>
            </a:r>
          </a:p>
          <a:p>
            <a:r>
              <a:rPr lang="en-US" dirty="0" err="1" smtClean="0"/>
              <a:t>Bratu</a:t>
            </a:r>
            <a:r>
              <a:rPr lang="en-US" dirty="0" smtClean="0"/>
              <a:t> Maria </a:t>
            </a:r>
          </a:p>
          <a:p>
            <a:r>
              <a:rPr lang="en-US" dirty="0" err="1" smtClean="0"/>
              <a:t>Niculae</a:t>
            </a:r>
            <a:r>
              <a:rPr lang="en-US" dirty="0" smtClean="0"/>
              <a:t> Tomas </a:t>
            </a:r>
          </a:p>
          <a:p>
            <a:r>
              <a:rPr lang="en-US" dirty="0" err="1" smtClean="0"/>
              <a:t>Soica</a:t>
            </a:r>
            <a:r>
              <a:rPr lang="en-US" dirty="0" smtClean="0"/>
              <a:t> </a:t>
            </a:r>
            <a:r>
              <a:rPr lang="en-US" dirty="0" err="1" smtClean="0"/>
              <a:t>Isabela</a:t>
            </a:r>
            <a:r>
              <a:rPr lang="en-US" dirty="0" smtClean="0"/>
              <a:t> </a:t>
            </a:r>
            <a:endParaRPr lang="en-US" dirty="0"/>
          </a:p>
        </p:txBody>
      </p:sp>
      <p:pic>
        <p:nvPicPr>
          <p:cNvPr id="4" name="Picture 3" descr="71490-56189-294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5376"/>
            <a:ext cx="3025789" cy="4542624"/>
          </a:xfrm>
          <a:prstGeom prst="rect">
            <a:avLst/>
          </a:prstGeom>
        </p:spPr>
      </p:pic>
      <p:pic>
        <p:nvPicPr>
          <p:cNvPr id="5" name="Picture 4" descr="10099_x5606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608" y="2315376"/>
            <a:ext cx="3687392" cy="4542624"/>
          </a:xfrm>
          <a:prstGeom prst="rect">
            <a:avLst/>
          </a:prstGeom>
        </p:spPr>
      </p:pic>
    </p:spTree>
    <p:extLst>
      <p:ext uri="{BB962C8B-B14F-4D97-AF65-F5344CB8AC3E}">
        <p14:creationId xmlns:p14="http://schemas.microsoft.com/office/powerpoint/2010/main" val="31332029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899691"/>
          </a:xfrm>
          <a:prstGeom prst="rect">
            <a:avLst/>
          </a:prstGeom>
        </p:spPr>
      </p:pic>
      <p:pic>
        <p:nvPicPr>
          <p:cNvPr id="5" name="Picture 4" descr="Google_street_view_ploiesti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99691"/>
            <a:ext cx="9144000" cy="2958309"/>
          </a:xfrm>
          <a:prstGeom prst="rect">
            <a:avLst/>
          </a:prstGeom>
        </p:spPr>
      </p:pic>
    </p:spTree>
    <p:extLst>
      <p:ext uri="{BB962C8B-B14F-4D97-AF65-F5344CB8AC3E}">
        <p14:creationId xmlns:p14="http://schemas.microsoft.com/office/powerpoint/2010/main" val="17896103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alphaModFix amt="48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6943" y="1442591"/>
            <a:ext cx="8228013" cy="1435115"/>
          </a:xfrm>
        </p:spPr>
        <p:txBody>
          <a:bodyPr/>
          <a:lstStyle/>
          <a:p>
            <a:r>
              <a:rPr lang="en-US" sz="4000" dirty="0" smtClean="0">
                <a:solidFill>
                  <a:schemeClr val="tx1"/>
                </a:solidFill>
                <a:latin typeface="Lucida Calligraphy"/>
                <a:cs typeface="Lucida Calligraphy"/>
              </a:rPr>
              <a:t>L’UN DES SYMBOLES DE LA VILLE DE PLOIESTI EN DANGER </a:t>
            </a:r>
            <a:r>
              <a:rPr lang="en-US" sz="4000" dirty="0" smtClean="0">
                <a:solidFill>
                  <a:schemeClr val="tx1"/>
                </a:solidFill>
              </a:rPr>
              <a:t>?</a:t>
            </a:r>
            <a:endParaRPr lang="en-US" sz="4000" dirty="0">
              <a:solidFill>
                <a:schemeClr val="tx1"/>
              </a:solidFill>
            </a:endParaRPr>
          </a:p>
        </p:txBody>
      </p:sp>
      <p:sp>
        <p:nvSpPr>
          <p:cNvPr id="5" name="Rectangle 4"/>
          <p:cNvSpPr/>
          <p:nvPr/>
        </p:nvSpPr>
        <p:spPr>
          <a:xfrm>
            <a:off x="0" y="3944826"/>
            <a:ext cx="9144000" cy="1569660"/>
          </a:xfrm>
          <a:prstGeom prst="rect">
            <a:avLst/>
          </a:prstGeom>
        </p:spPr>
        <p:txBody>
          <a:bodyPr wrap="square">
            <a:spAutoFit/>
          </a:bodyPr>
          <a:lstStyle/>
          <a:p>
            <a:pPr algn="ctr"/>
            <a:r>
              <a:rPr lang="fr-FR" sz="3200" b="1" dirty="0"/>
              <a:t>Le Boulevard des Châtaigniers, un endroit plein </a:t>
            </a:r>
            <a:r>
              <a:rPr lang="fr-FR" sz="3200" b="1" dirty="0" smtClean="0"/>
              <a:t>                      d’</a:t>
            </a:r>
            <a:r>
              <a:rPr lang="ro-RO" sz="3200" b="1" dirty="0" smtClean="0"/>
              <a:t>histoire </a:t>
            </a:r>
            <a:r>
              <a:rPr lang="ro-RO" sz="3200" b="1" dirty="0"/>
              <a:t>soumis à la pollution. </a:t>
            </a:r>
            <a:endParaRPr lang="en-US" sz="3200" dirty="0"/>
          </a:p>
          <a:p>
            <a:r>
              <a:rPr lang="fr-FR" sz="3200" dirty="0"/>
              <a:t> </a:t>
            </a:r>
            <a:endParaRPr lang="en-US" sz="3200" dirty="0"/>
          </a:p>
        </p:txBody>
      </p:sp>
    </p:spTree>
    <p:extLst>
      <p:ext uri="{BB962C8B-B14F-4D97-AF65-F5344CB8AC3E}">
        <p14:creationId xmlns:p14="http://schemas.microsoft.com/office/powerpoint/2010/main" val="27021967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3590831"/>
            <a:ext cx="7662864" cy="3267169"/>
          </a:xfrm>
        </p:spPr>
        <p:txBody>
          <a:bodyPr>
            <a:normAutofit/>
          </a:bodyPr>
          <a:lstStyle/>
          <a:p>
            <a:pPr algn="ctr"/>
            <a:r>
              <a:rPr lang="fr-FR" sz="3200" dirty="0"/>
              <a:t>Le châtaigner est un arbre a feuilles dentées, dont les fruits s’appellent châtaignes et sont entourés d’une cupule épineuse, et qui peut vivre plusieurs siècles. </a:t>
            </a:r>
            <a:endParaRPr lang="en-US" sz="3200" dirty="0"/>
          </a:p>
          <a:p>
            <a:endParaRPr lang="en-US" sz="3200" dirty="0"/>
          </a:p>
        </p:txBody>
      </p:sp>
      <p:pic>
        <p:nvPicPr>
          <p:cNvPr id="4" name="Picture 3" descr="Castan salbatic 3-550x4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625" y="382083"/>
            <a:ext cx="4650250" cy="3208748"/>
          </a:xfrm>
          <a:prstGeom prst="rect">
            <a:avLst/>
          </a:prstGeom>
        </p:spPr>
      </p:pic>
    </p:spTree>
    <p:extLst>
      <p:ext uri="{BB962C8B-B14F-4D97-AF65-F5344CB8AC3E}">
        <p14:creationId xmlns:p14="http://schemas.microsoft.com/office/powerpoint/2010/main" val="13608006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5542560790_eccbf0ec8e_z.jpg"/>
          <p:cNvPicPr>
            <a:picLocks noGrp="1" noChangeAspect="1"/>
          </p:cNvPicPr>
          <p:nvPr>
            <p:ph idx="1"/>
          </p:nvPr>
        </p:nvPicPr>
        <p:blipFill>
          <a:blip r:embed="rId2">
            <a:extLst>
              <a:ext uri="{28A0092B-C50C-407E-A947-70E740481C1C}">
                <a14:useLocalDpi xmlns:a14="http://schemas.microsoft.com/office/drawing/2010/main" val="0"/>
              </a:ext>
            </a:extLst>
          </a:blip>
          <a:srcRect t="11410" b="11410"/>
          <a:stretch>
            <a:fillRect/>
          </a:stretch>
        </p:blipFill>
        <p:spPr>
          <a:xfrm>
            <a:off x="0" y="0"/>
            <a:ext cx="5099646" cy="2427351"/>
          </a:xfrm>
        </p:spPr>
      </p:pic>
      <p:pic>
        <p:nvPicPr>
          <p:cNvPr id="5" name="Picture 4" descr="5542560976_95bf61ec0b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646" y="0"/>
            <a:ext cx="4044353" cy="4296295"/>
          </a:xfrm>
          <a:prstGeom prst="rect">
            <a:avLst/>
          </a:prstGeom>
        </p:spPr>
      </p:pic>
      <p:pic>
        <p:nvPicPr>
          <p:cNvPr id="6" name="Picture 5" descr="5541981137_3fa816f631_z.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27351"/>
            <a:ext cx="5099646" cy="4565888"/>
          </a:xfrm>
          <a:prstGeom prst="rect">
            <a:avLst/>
          </a:prstGeom>
        </p:spPr>
      </p:pic>
      <p:pic>
        <p:nvPicPr>
          <p:cNvPr id="7" name="Picture 6" descr="5542561064_773507b28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646" y="4155176"/>
            <a:ext cx="4044354" cy="2702824"/>
          </a:xfrm>
          <a:prstGeom prst="rect">
            <a:avLst/>
          </a:prstGeom>
        </p:spPr>
      </p:pic>
    </p:spTree>
    <p:extLst>
      <p:ext uri="{BB962C8B-B14F-4D97-AF65-F5344CB8AC3E}">
        <p14:creationId xmlns:p14="http://schemas.microsoft.com/office/powerpoint/2010/main" val="31829447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Prezentare</a:t>
            </a:r>
            <a:r>
              <a:rPr lang="en-US" dirty="0" smtClean="0"/>
              <a:t> </a:t>
            </a:r>
            <a:r>
              <a:rPr lang="en-US" dirty="0" err="1" smtClean="0"/>
              <a:t>familie</a:t>
            </a:r>
            <a:r>
              <a:rPr lang="en-US" dirty="0" smtClean="0"/>
              <a:t> </a:t>
            </a:r>
            <a:r>
              <a:rPr lang="en-US" dirty="0" err="1" smtClean="0"/>
              <a:t>castani</a:t>
            </a:r>
            <a:r>
              <a:rPr lang="en-US" dirty="0" smtClean="0"/>
              <a:t> </a:t>
            </a:r>
            <a:r>
              <a:rPr lang="en-US" dirty="0" err="1" smtClean="0"/>
              <a:t>radulescu</a:t>
            </a:r>
            <a:endParaRPr lang="en-US" dirty="0" smtClean="0"/>
          </a:p>
          <a:p>
            <a:r>
              <a:rPr lang="en-US" b="1" i="1" dirty="0"/>
              <a:t>Le </a:t>
            </a:r>
            <a:r>
              <a:rPr lang="en-US" b="1" i="1" dirty="0" err="1"/>
              <a:t>chataignier</a:t>
            </a:r>
            <a:r>
              <a:rPr lang="en-US" b="1" i="1" dirty="0"/>
              <a:t> </a:t>
            </a:r>
            <a:r>
              <a:rPr lang="en-US" dirty="0"/>
              <a:t>attend </a:t>
            </a:r>
            <a:r>
              <a:rPr lang="en-US" dirty="0" err="1"/>
              <a:t>jusqu’a</a:t>
            </a:r>
            <a:r>
              <a:rPr lang="en-US" dirty="0"/>
              <a:t> 35 </a:t>
            </a:r>
            <a:r>
              <a:rPr lang="en-US" dirty="0" err="1"/>
              <a:t>metres</a:t>
            </a:r>
            <a:r>
              <a:rPr lang="en-US" dirty="0"/>
              <a:t> de haut</a:t>
            </a:r>
            <a:r>
              <a:rPr lang="en-US" dirty="0" smtClean="0"/>
              <a:t> </a:t>
            </a:r>
            <a:endParaRPr lang="en-US" dirty="0"/>
          </a:p>
        </p:txBody>
      </p:sp>
    </p:spTree>
    <p:extLst>
      <p:ext uri="{BB962C8B-B14F-4D97-AF65-F5344CB8AC3E}">
        <p14:creationId xmlns:p14="http://schemas.microsoft.com/office/powerpoint/2010/main" val="7240565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99_x5606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879" y="-119891"/>
            <a:ext cx="4475121" cy="4337020"/>
          </a:xfrm>
          <a:prstGeom prst="rect">
            <a:avLst/>
          </a:prstGeom>
          <a:ln>
            <a:noFill/>
          </a:ln>
          <a:effectLst>
            <a:softEdge rad="112500"/>
          </a:effectLst>
        </p:spPr>
      </p:pic>
      <p:pic>
        <p:nvPicPr>
          <p:cNvPr id="5" name="Picture 4" descr="71490-56189-294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68879" cy="4217129"/>
          </a:xfrm>
          <a:prstGeom prst="rect">
            <a:avLst/>
          </a:prstGeom>
          <a:ln>
            <a:noFill/>
          </a:ln>
          <a:effectLst>
            <a:softEdge rad="112500"/>
          </a:effectLst>
        </p:spPr>
      </p:pic>
      <p:pic>
        <p:nvPicPr>
          <p:cNvPr id="7" name="Picture 6" descr="restaurant London House 0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528" y="4217129"/>
            <a:ext cx="5204702" cy="2640871"/>
          </a:xfrm>
          <a:prstGeom prst="rect">
            <a:avLst/>
          </a:prstGeom>
          <a:ln>
            <a:noFill/>
          </a:ln>
          <a:effectLst>
            <a:softEdge rad="112500"/>
          </a:effectLst>
        </p:spPr>
      </p:pic>
    </p:spTree>
    <p:extLst>
      <p:ext uri="{BB962C8B-B14F-4D97-AF65-F5344CB8AC3E}">
        <p14:creationId xmlns:p14="http://schemas.microsoft.com/office/powerpoint/2010/main" val="352713525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7221</TotalTime>
  <Words>516</Words>
  <Application>Microsoft Macintosh PowerPoint</Application>
  <PresentationFormat>On-screen Show (4:3)</PresentationFormat>
  <Paragraphs>83</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Inkwell</vt:lpstr>
      <vt:lpstr>Collège National « Michel Le Brave » Ploiesti </vt:lpstr>
      <vt:lpstr>Les Équipes </vt:lpstr>
      <vt:lpstr>Les Équipes</vt:lpstr>
      <vt:lpstr>Les Équipes </vt:lpstr>
      <vt:lpstr>L’UN DES SYMBOLES DE LA VILLE DE PLOIESTI EN DANGER ?</vt:lpstr>
      <vt:lpstr>PowerPoint Presentation</vt:lpstr>
      <vt:lpstr> </vt:lpstr>
      <vt:lpstr>PowerPoint Presentation</vt:lpstr>
      <vt:lpstr>PowerPoint Presentation</vt:lpstr>
      <vt:lpstr>Les châtaignes - le remède de l’automne </vt:lpstr>
      <vt:lpstr>Les châtaignes - le remède de l’automne  </vt:lpstr>
      <vt:lpstr>Quels sont les agents qui polluent Le Boulevard des Châtaigniers? </vt:lpstr>
      <vt:lpstr>SO2 </vt:lpstr>
      <vt:lpstr>NO2</vt:lpstr>
      <vt:lpstr>PowerPoint Presentation</vt:lpstr>
      <vt:lpstr>Normes européennes</vt:lpstr>
      <vt:lpstr>PowerPoint Presentation</vt:lpstr>
      <vt:lpstr>PowerPoint Presentation</vt:lpstr>
      <vt:lpstr>PowerPoint Presentation</vt:lpstr>
      <vt:lpstr>PowerPoint Presentation</vt:lpstr>
      <vt:lpstr>Transformata Fourier</vt:lpstr>
      <vt:lpstr>SO2 </vt:lpstr>
      <vt:lpstr>Normes européennes</vt:lpstr>
      <vt:lpstr>PowerPoint Presentation</vt:lpstr>
      <vt:lpstr>PowerPoint Presentation</vt:lpstr>
      <vt:lpstr>PM10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 boulevard des châtaigniers – bien public</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tomas</dc:creator>
  <cp:lastModifiedBy>tomas tomas</cp:lastModifiedBy>
  <cp:revision>39</cp:revision>
  <dcterms:created xsi:type="dcterms:W3CDTF">2013-03-04T23:39:53Z</dcterms:created>
  <dcterms:modified xsi:type="dcterms:W3CDTF">2013-03-20T12:30:50Z</dcterms:modified>
</cp:coreProperties>
</file>